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62"/>
  </p:notesMasterIdLst>
  <p:handoutMasterIdLst>
    <p:handoutMasterId r:id="rId163"/>
  </p:handoutMasterIdLst>
  <p:sldIdLst>
    <p:sldId id="852" r:id="rId2"/>
    <p:sldId id="854" r:id="rId3"/>
    <p:sldId id="855"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1069"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72" r:id="rId70"/>
    <p:sldId id="1047" r:id="rId71"/>
    <p:sldId id="1046" r:id="rId72"/>
    <p:sldId id="873" r:id="rId73"/>
    <p:sldId id="1011" r:id="rId74"/>
    <p:sldId id="1059" r:id="rId75"/>
    <p:sldId id="1060" r:id="rId76"/>
    <p:sldId id="1038" r:id="rId77"/>
    <p:sldId id="910" r:id="rId78"/>
    <p:sldId id="911" r:id="rId79"/>
    <p:sldId id="1056" r:id="rId80"/>
    <p:sldId id="891" r:id="rId81"/>
    <p:sldId id="902" r:id="rId82"/>
    <p:sldId id="901" r:id="rId83"/>
    <p:sldId id="892" r:id="rId84"/>
    <p:sldId id="946" r:id="rId85"/>
    <p:sldId id="947" r:id="rId86"/>
    <p:sldId id="948" r:id="rId87"/>
    <p:sldId id="949" r:id="rId88"/>
    <p:sldId id="1052" r:id="rId89"/>
    <p:sldId id="1054" r:id="rId90"/>
    <p:sldId id="1053" r:id="rId91"/>
    <p:sldId id="1071" r:id="rId92"/>
    <p:sldId id="1070" r:id="rId93"/>
    <p:sldId id="951" r:id="rId94"/>
    <p:sldId id="960" r:id="rId95"/>
    <p:sldId id="961" r:id="rId96"/>
    <p:sldId id="962" r:id="rId97"/>
    <p:sldId id="953" r:id="rId98"/>
    <p:sldId id="963" r:id="rId99"/>
    <p:sldId id="903" r:id="rId100"/>
    <p:sldId id="905" r:id="rId101"/>
    <p:sldId id="870" r:id="rId102"/>
    <p:sldId id="871" r:id="rId103"/>
    <p:sldId id="965" r:id="rId104"/>
    <p:sldId id="984" r:id="rId105"/>
    <p:sldId id="968" r:id="rId106"/>
    <p:sldId id="969" r:id="rId107"/>
    <p:sldId id="971" r:id="rId108"/>
    <p:sldId id="970" r:id="rId109"/>
    <p:sldId id="978" r:id="rId110"/>
    <p:sldId id="1061" r:id="rId111"/>
    <p:sldId id="1062" r:id="rId112"/>
    <p:sldId id="1063" r:id="rId113"/>
    <p:sldId id="1064" r:id="rId114"/>
    <p:sldId id="972" r:id="rId115"/>
    <p:sldId id="983" r:id="rId116"/>
    <p:sldId id="1045" r:id="rId117"/>
    <p:sldId id="976" r:id="rId118"/>
    <p:sldId id="1065" r:id="rId119"/>
    <p:sldId id="996" r:id="rId120"/>
    <p:sldId id="1066" r:id="rId121"/>
    <p:sldId id="1067" r:id="rId122"/>
    <p:sldId id="1068" r:id="rId123"/>
    <p:sldId id="1005" r:id="rId124"/>
    <p:sldId id="1002" r:id="rId125"/>
    <p:sldId id="1003" r:id="rId126"/>
    <p:sldId id="1004" r:id="rId127"/>
    <p:sldId id="1072" r:id="rId128"/>
    <p:sldId id="1078" r:id="rId129"/>
    <p:sldId id="1079" r:id="rId130"/>
    <p:sldId id="1058" r:id="rId131"/>
    <p:sldId id="1080" r:id="rId132"/>
    <p:sldId id="1086" r:id="rId133"/>
    <p:sldId id="1087" r:id="rId134"/>
    <p:sldId id="1088" r:id="rId135"/>
    <p:sldId id="1076" r:id="rId136"/>
    <p:sldId id="1089" r:id="rId137"/>
    <p:sldId id="1090" r:id="rId138"/>
    <p:sldId id="1083" r:id="rId139"/>
    <p:sldId id="1084" r:id="rId140"/>
    <p:sldId id="1085" r:id="rId141"/>
    <p:sldId id="1091" r:id="rId142"/>
    <p:sldId id="1092" r:id="rId143"/>
    <p:sldId id="1093" r:id="rId144"/>
    <p:sldId id="1073" r:id="rId145"/>
    <p:sldId id="1074" r:id="rId146"/>
    <p:sldId id="865" r:id="rId147"/>
    <p:sldId id="414" r:id="rId148"/>
    <p:sldId id="995" r:id="rId149"/>
    <p:sldId id="1048" r:id="rId150"/>
    <p:sldId id="1051" r:id="rId151"/>
    <p:sldId id="1006" r:id="rId152"/>
    <p:sldId id="1040" r:id="rId153"/>
    <p:sldId id="1039" r:id="rId154"/>
    <p:sldId id="1049" r:id="rId155"/>
    <p:sldId id="1032" r:id="rId156"/>
    <p:sldId id="1033" r:id="rId157"/>
    <p:sldId id="1034" r:id="rId158"/>
    <p:sldId id="1035" r:id="rId159"/>
    <p:sldId id="1036" r:id="rId160"/>
    <p:sldId id="1037" r:id="rId16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FBB"/>
    <a:srgbClr val="1B5B98"/>
    <a:srgbClr val="525353"/>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29" autoAdjust="0"/>
    <p:restoredTop sz="94433" autoAdjust="0"/>
  </p:normalViewPr>
  <p:slideViewPr>
    <p:cSldViewPr snapToGrid="0">
      <p:cViewPr varScale="1">
        <p:scale>
          <a:sx n="148" d="100"/>
          <a:sy n="148" d="100"/>
        </p:scale>
        <p:origin x="200" y="61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8/9/21</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8/9/21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hyperlink" Target="https://r-hta.org/tutorial/markov_models_shiny/" TargetMode="External"/><Relationship Id="rId4" Type="http://schemas.openxmlformats.org/officeDocument/2006/relationships/image" Target="../media/image47.png"/></Relationships>
</file>

<file path=ppt/slides/_rels/slide1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ISPOR</a:t>
            </a:r>
          </a:p>
          <a:p>
            <a:r>
              <a:rPr lang="en-US" dirty="0"/>
              <a:t>August 11/12, 2021</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72)</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101</a:t>
            </a:fld>
            <a:endParaRPr lang="en-US"/>
          </a:p>
        </p:txBody>
      </p:sp>
    </p:spTree>
    <p:extLst>
      <p:ext uri="{BB962C8B-B14F-4D97-AF65-F5344CB8AC3E}">
        <p14:creationId xmlns:p14="http://schemas.microsoft.com/office/powerpoint/2010/main" val="9090478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102</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103</a:t>
            </a:fld>
            <a:endParaRPr lang="en-US"/>
          </a:p>
        </p:txBody>
      </p:sp>
    </p:spTree>
    <p:extLst>
      <p:ext uri="{BB962C8B-B14F-4D97-AF65-F5344CB8AC3E}">
        <p14:creationId xmlns:p14="http://schemas.microsoft.com/office/powerpoint/2010/main" val="11746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1B5B98"/>
                </a:solidFill>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28885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6"/>
              <a:ext cx="8037870" cy="1156340"/>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248325"/>
            <a:ext cx="5414962" cy="4293483"/>
          </a:xfrm>
          <a:prstGeom prst="rect">
            <a:avLst/>
          </a:prstGeom>
        </p:spPr>
        <p:txBody>
          <a:bodyPr wrap="square">
            <a:spAutoFit/>
          </a:bodyPr>
          <a:lstStyle/>
          <a:p>
            <a:r>
              <a:rPr lang="en-US" sz="1050" dirty="0">
                <a:latin typeface="Lucida Console" panose="020B0609040504020204" pitchFamily="49" charset="0"/>
              </a:rPr>
              <a:t>$strategies</a:t>
            </a:r>
          </a:p>
          <a:p>
            <a:r>
              <a:rPr lang="en-US" sz="1050" dirty="0">
                <a:latin typeface="Lucida Console" panose="020B0609040504020204" pitchFamily="49" charset="0"/>
              </a:rPr>
              <a:t>  </a:t>
            </a:r>
            <a:r>
              <a:rPr lang="en-US" sz="1050" dirty="0" err="1">
                <a:latin typeface="Lucida Console" panose="020B0609040504020204" pitchFamily="49" charset="0"/>
              </a:rPr>
              <a:t>strategy_id</a:t>
            </a:r>
            <a:r>
              <a:rPr lang="en-US" sz="1050" dirty="0">
                <a:latin typeface="Lucida Console" panose="020B0609040504020204" pitchFamily="49" charset="0"/>
              </a:rPr>
              <a:t> </a:t>
            </a:r>
            <a:r>
              <a:rPr lang="en-US" sz="1050" dirty="0" err="1">
                <a:latin typeface="Lucida Console" panose="020B0609040504020204" pitchFamily="49" charset="0"/>
              </a:rPr>
              <a:t>strategy_name</a:t>
            </a:r>
            <a:endParaRPr lang="en-US" sz="1050" dirty="0">
              <a:latin typeface="Lucida Console" panose="020B0609040504020204" pitchFamily="49" charset="0"/>
            </a:endParaRPr>
          </a:p>
          <a:p>
            <a:r>
              <a:rPr lang="en-US" sz="1050" dirty="0">
                <a:latin typeface="Lucida Console" panose="020B0609040504020204" pitchFamily="49" charset="0"/>
              </a:rPr>
              <a:t>1           1           SOC</a:t>
            </a:r>
          </a:p>
          <a:p>
            <a:r>
              <a:rPr lang="en-US" sz="1050" dirty="0">
                <a:latin typeface="Lucida Console" panose="020B0609040504020204" pitchFamily="49" charset="0"/>
              </a:rPr>
              <a:t>2           2           New</a:t>
            </a:r>
          </a:p>
          <a:p>
            <a:endParaRPr lang="en-US" sz="1050" dirty="0">
              <a:latin typeface="Lucida Console" panose="020B0609040504020204" pitchFamily="49" charset="0"/>
            </a:endParaRPr>
          </a:p>
          <a:p>
            <a:r>
              <a:rPr lang="en-US" sz="1050" dirty="0">
                <a:latin typeface="Lucida Console" panose="020B0609040504020204" pitchFamily="49" charset="0"/>
              </a:rPr>
              <a:t>$patients</a:t>
            </a:r>
          </a:p>
          <a:p>
            <a:r>
              <a:rPr lang="en-US" sz="1050" dirty="0">
                <a:latin typeface="Lucida Console" panose="020B0609040504020204" pitchFamily="49" charset="0"/>
              </a:rPr>
              <a:t>      </a:t>
            </a:r>
            <a:r>
              <a:rPr lang="en-US" sz="1050" dirty="0" err="1">
                <a:latin typeface="Lucida Console" panose="020B0609040504020204" pitchFamily="49" charset="0"/>
              </a:rPr>
              <a:t>patient_id</a:t>
            </a:r>
            <a:r>
              <a:rPr lang="en-US" sz="1050" dirty="0">
                <a:latin typeface="Lucida Console" panose="020B0609040504020204" pitchFamily="49" charset="0"/>
              </a:rPr>
              <a:t>      age female</a:t>
            </a:r>
          </a:p>
          <a:p>
            <a:r>
              <a:rPr lang="en-US" sz="1050" dirty="0">
                <a:latin typeface="Lucida Console" panose="020B0609040504020204" pitchFamily="49" charset="0"/>
              </a:rPr>
              <a:t>   1:          1 42.71774      0</a:t>
            </a:r>
          </a:p>
          <a:p>
            <a:r>
              <a:rPr lang="en-US" sz="1050" dirty="0">
                <a:latin typeface="Lucida Console" panose="020B0609040504020204" pitchFamily="49" charset="0"/>
              </a:rPr>
              <a:t>   2:          2 48.86723      0</a:t>
            </a:r>
          </a:p>
          <a:p>
            <a:r>
              <a:rPr lang="en-US" sz="1050" dirty="0">
                <a:latin typeface="Lucida Console" panose="020B0609040504020204" pitchFamily="49" charset="0"/>
              </a:rPr>
              <a:t>   3:          3 40.27539      1</a:t>
            </a:r>
          </a:p>
          <a:p>
            <a:r>
              <a:rPr lang="en-US" sz="1050" dirty="0">
                <a:latin typeface="Lucida Console" panose="020B0609040504020204" pitchFamily="49" charset="0"/>
              </a:rPr>
              <a:t>   4:          4 46.50052      1</a:t>
            </a:r>
          </a:p>
          <a:p>
            <a:r>
              <a:rPr lang="en-US" sz="1050" dirty="0">
                <a:latin typeface="Lucida Console" panose="020B0609040504020204" pitchFamily="49" charset="0"/>
              </a:rPr>
              <a:t>   5:          5 47.17538      1</a:t>
            </a:r>
          </a:p>
          <a:p>
            <a:r>
              <a:rPr lang="en-US" sz="1050" dirty="0">
                <a:latin typeface="Lucida Console" panose="020B0609040504020204" pitchFamily="49" charset="0"/>
              </a:rPr>
              <a:t>  ---                           </a:t>
            </a:r>
          </a:p>
          <a:p>
            <a:r>
              <a:rPr lang="en-US" sz="1050" dirty="0">
                <a:latin typeface="Lucida Console" panose="020B0609040504020204" pitchFamily="49" charset="0"/>
              </a:rPr>
              <a:t> 996:        996 43.22279      0</a:t>
            </a:r>
          </a:p>
          <a:p>
            <a:r>
              <a:rPr lang="en-US" sz="1050" dirty="0">
                <a:latin typeface="Lucida Console" panose="020B0609040504020204" pitchFamily="49" charset="0"/>
              </a:rPr>
              <a:t> 997:        997 54.22166      0</a:t>
            </a:r>
          </a:p>
          <a:p>
            <a:r>
              <a:rPr lang="en-US" sz="1050" dirty="0">
                <a:latin typeface="Lucida Console" panose="020B0609040504020204" pitchFamily="49" charset="0"/>
              </a:rPr>
              <a:t> 998:        998 37.27172      0</a:t>
            </a:r>
          </a:p>
          <a:p>
            <a:r>
              <a:rPr lang="en-US" sz="1050" dirty="0">
                <a:latin typeface="Lucida Console" panose="020B0609040504020204" pitchFamily="49" charset="0"/>
              </a:rPr>
              <a:t> 999:        999 45.20616      0</a:t>
            </a:r>
          </a:p>
          <a:p>
            <a:r>
              <a:rPr lang="en-US" sz="1050" dirty="0">
                <a:latin typeface="Lucida Console" panose="020B0609040504020204" pitchFamily="49" charset="0"/>
              </a:rPr>
              <a:t>1000:       1000 39.15981      1</a:t>
            </a:r>
          </a:p>
          <a:p>
            <a:endParaRPr lang="en-US" sz="1050" dirty="0">
              <a:latin typeface="Lucida Console" panose="020B0609040504020204" pitchFamily="49" charset="0"/>
            </a:endParaRPr>
          </a:p>
          <a:p>
            <a:r>
              <a:rPr lang="en-US" sz="1050" dirty="0">
                <a:latin typeface="Lucida Console" panose="020B0609040504020204" pitchFamily="49" charset="0"/>
              </a:rPr>
              <a:t>$states</a:t>
            </a:r>
          </a:p>
          <a:p>
            <a:r>
              <a:rPr lang="en-US" sz="1050" dirty="0">
                <a:latin typeface="Lucida Console" panose="020B0609040504020204" pitchFamily="49" charset="0"/>
              </a:rPr>
              <a:t>   </a:t>
            </a:r>
            <a:r>
              <a:rPr lang="en-US" sz="1050" dirty="0" err="1">
                <a:latin typeface="Lucida Console" panose="020B0609040504020204" pitchFamily="49" charset="0"/>
              </a:rPr>
              <a:t>state_id</a:t>
            </a:r>
            <a:r>
              <a:rPr lang="en-US" sz="1050" dirty="0">
                <a:latin typeface="Lucida Console" panose="020B0609040504020204" pitchFamily="49" charset="0"/>
              </a:rPr>
              <a:t>  </a:t>
            </a:r>
            <a:r>
              <a:rPr lang="en-US" sz="1050" dirty="0" err="1">
                <a:latin typeface="Lucida Console" panose="020B0609040504020204" pitchFamily="49" charset="0"/>
              </a:rPr>
              <a:t>state_name</a:t>
            </a:r>
            <a:endParaRPr lang="en-US" sz="1050" dirty="0">
              <a:latin typeface="Lucida Console" panose="020B0609040504020204" pitchFamily="49" charset="0"/>
            </a:endParaRPr>
          </a:p>
          <a:p>
            <a:r>
              <a:rPr lang="en-US" sz="1050" dirty="0">
                <a:latin typeface="Lucida Console" panose="020B0609040504020204" pitchFamily="49" charset="0"/>
              </a:rPr>
              <a:t>1:        1      Stable</a:t>
            </a:r>
          </a:p>
          <a:p>
            <a:r>
              <a:rPr lang="en-US" sz="1050" dirty="0">
                <a:latin typeface="Lucida Console" panose="020B0609040504020204" pitchFamily="49" charset="0"/>
              </a:rPr>
              <a:t>2:        2 Progression</a:t>
            </a:r>
          </a:p>
          <a:p>
            <a:endParaRPr lang="en-US" sz="1050" dirty="0">
              <a:latin typeface="Lucida Console" panose="020B0609040504020204" pitchFamily="49" charset="0"/>
            </a:endParaRPr>
          </a:p>
          <a:p>
            <a:r>
              <a:rPr lang="en-US" sz="1050" dirty="0" err="1">
                <a:latin typeface="Lucida Console" panose="020B0609040504020204" pitchFamily="49" charset="0"/>
              </a:rPr>
              <a:t>attr</a:t>
            </a:r>
            <a:r>
              <a:rPr lang="en-US" sz="1050" dirty="0">
                <a:latin typeface="Lucida Console" panose="020B0609040504020204" pitchFamily="49" charset="0"/>
              </a:rPr>
              <a:t>(,"class")</a:t>
            </a:r>
          </a:p>
          <a:p>
            <a:r>
              <a:rPr lang="en-US" sz="1050" dirty="0">
                <a:latin typeface="Lucida Console" panose="020B0609040504020204" pitchFamily="49" charset="0"/>
              </a:rPr>
              <a:t>[1] "</a:t>
            </a:r>
            <a:r>
              <a:rPr lang="en-US" sz="1050" dirty="0" err="1">
                <a:latin typeface="Lucida Console" panose="020B0609040504020204" pitchFamily="49" charset="0"/>
              </a:rPr>
              <a:t>hesim_data</a:t>
            </a:r>
            <a:r>
              <a:rPr lang="en-US" sz="105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03DB161E-3BF1-3E4A-B663-6229BD7DF675}"/>
              </a:ext>
            </a:extLst>
          </p:cNvPr>
          <p:cNvSpPr/>
          <p:nvPr/>
        </p:nvSpPr>
        <p:spPr>
          <a:xfrm>
            <a:off x="457200" y="4754890"/>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sz="1600"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400" dirty="0" err="1">
                <a:latin typeface="Lucida Console" panose="020B0609040504020204" pitchFamily="49" charset="0"/>
              </a:rPr>
              <a:t>flexsurv</a:t>
            </a:r>
            <a:endParaRPr lang="en-US" sz="1400"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107</a:t>
            </a:fld>
            <a:endParaRPr lang="en-US"/>
          </a:p>
        </p:txBody>
      </p:sp>
    </p:spTree>
    <p:extLst>
      <p:ext uri="{BB962C8B-B14F-4D97-AF65-F5344CB8AC3E}">
        <p14:creationId xmlns:p14="http://schemas.microsoft.com/office/powerpoint/2010/main" val="6184374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108</a:t>
            </a:fld>
            <a:endParaRPr lang="en-US"/>
          </a:p>
        </p:txBody>
      </p:sp>
    </p:spTree>
    <p:extLst>
      <p:ext uri="{BB962C8B-B14F-4D97-AF65-F5344CB8AC3E}">
        <p14:creationId xmlns:p14="http://schemas.microsoft.com/office/powerpoint/2010/main" val="2424679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3" name="Rectangle 2">
            <a:extLst>
              <a:ext uri="{FF2B5EF4-FFF2-40B4-BE49-F238E27FC236}">
                <a16:creationId xmlns:a16="http://schemas.microsoft.com/office/drawing/2014/main" id="{E398DFB6-BAA0-274A-9DF4-A11B9F34F851}"/>
              </a:ext>
            </a:extLst>
          </p:cNvPr>
          <p:cNvSpPr/>
          <p:nvPr/>
        </p:nvSpPr>
        <p:spPr>
          <a:xfrm>
            <a:off x="2475270" y="818825"/>
            <a:ext cx="6019800" cy="1892826"/>
          </a:xfrm>
          <a:prstGeom prst="rect">
            <a:avLst/>
          </a:prstGeom>
        </p:spPr>
        <p:txBody>
          <a:bodyPr wrap="square">
            <a:spAutoFit/>
          </a:bodyPr>
          <a:lstStyle/>
          <a:p>
            <a:r>
              <a:rPr lang="en-US" sz="900" dirty="0">
                <a:latin typeface="Lucida Console" panose="020B0609040504020204" pitchFamily="49" charset="0"/>
              </a:rPr>
              <a:t>           from          to </a:t>
            </a:r>
            <a:r>
              <a:rPr lang="en-US" sz="900" dirty="0" err="1">
                <a:latin typeface="Lucida Console" panose="020B0609040504020204" pitchFamily="49" charset="0"/>
              </a:rPr>
              <a:t>strategy_name</a:t>
            </a:r>
            <a:r>
              <a:rPr lang="en-US" sz="900" dirty="0">
                <a:latin typeface="Lucida Console" panose="020B0609040504020204" pitchFamily="49" charset="0"/>
              </a:rPr>
              <a:t> female      age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time_start</a:t>
            </a:r>
            <a:endParaRPr lang="en-US" sz="900" dirty="0">
              <a:latin typeface="Lucida Console" panose="020B0609040504020204" pitchFamily="49" charset="0"/>
            </a:endParaRPr>
          </a:p>
          <a:p>
            <a:r>
              <a:rPr lang="en-US" sz="900" dirty="0">
                <a:latin typeface="Lucida Console" panose="020B0609040504020204" pitchFamily="49" charset="0"/>
              </a:rPr>
              <a:t>1:      Stable Progression           New      0 59.85813          1   0.000000</a:t>
            </a:r>
          </a:p>
          <a:p>
            <a:r>
              <a:rPr lang="en-US" sz="900" dirty="0">
                <a:latin typeface="Lucida Console" panose="020B0609040504020204" pitchFamily="49" charset="0"/>
              </a:rPr>
              <a:t>2:      Stable       Death           New      0 59.85813          1   0.000000</a:t>
            </a:r>
          </a:p>
          <a:p>
            <a:r>
              <a:rPr lang="en-US" sz="900" dirty="0">
                <a:latin typeface="Lucida Console" panose="020B0609040504020204" pitchFamily="49" charset="0"/>
              </a:rPr>
              <a:t>3: Progression       Death           New      0 59.85813          1   2.420226</a:t>
            </a:r>
          </a:p>
          <a:p>
            <a:r>
              <a:rPr lang="en-US" sz="900" dirty="0">
                <a:latin typeface="Lucida Console" panose="020B0609040504020204" pitchFamily="49" charset="0"/>
              </a:rPr>
              <a:t>4:      Stable Progression           New      0 62.57282          2   0.000000</a:t>
            </a:r>
          </a:p>
          <a:p>
            <a:r>
              <a:rPr lang="en-US" sz="900" dirty="0">
                <a:latin typeface="Lucida Console" panose="020B0609040504020204" pitchFamily="49" charset="0"/>
              </a:rPr>
              <a:t>5:      Stable       Death           New      0 62.57282          2   0.000000</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time_stop</a:t>
            </a:r>
            <a:r>
              <a:rPr lang="en-US" sz="900" dirty="0">
                <a:latin typeface="Lucida Console" panose="020B0609040504020204" pitchFamily="49" charset="0"/>
              </a:rPr>
              <a:t> status </a:t>
            </a:r>
            <a:r>
              <a:rPr lang="en-US" sz="900" dirty="0" err="1">
                <a:latin typeface="Lucida Console" panose="020B0609040504020204" pitchFamily="49" charset="0"/>
              </a:rPr>
              <a:t>transition_id</a:t>
            </a:r>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time</a:t>
            </a:r>
          </a:p>
          <a:p>
            <a:r>
              <a:rPr lang="en-US" sz="900" dirty="0">
                <a:latin typeface="Lucida Console" panose="020B0609040504020204" pitchFamily="49" charset="0"/>
              </a:rPr>
              <a:t>1:  2.420226      1             1           3  2.420226</a:t>
            </a:r>
          </a:p>
          <a:p>
            <a:r>
              <a:rPr lang="en-US" sz="900" dirty="0">
                <a:latin typeface="Lucida Console" panose="020B0609040504020204" pitchFamily="49" charset="0"/>
              </a:rPr>
              <a:t>2:  2.420226      0             2           3  2.420226</a:t>
            </a:r>
          </a:p>
          <a:p>
            <a:r>
              <a:rPr lang="en-US" sz="900" dirty="0">
                <a:latin typeface="Lucida Console" panose="020B0609040504020204" pitchFamily="49" charset="0"/>
              </a:rPr>
              <a:t>3: 14.620258      1             3           3 12.200032</a:t>
            </a:r>
          </a:p>
          <a:p>
            <a:r>
              <a:rPr lang="en-US" sz="900" dirty="0">
                <a:latin typeface="Lucida Console" panose="020B0609040504020204" pitchFamily="49" charset="0"/>
              </a:rPr>
              <a:t>4:  7.497464      0             1           3  7.497464</a:t>
            </a:r>
          </a:p>
          <a:p>
            <a:r>
              <a:rPr lang="en-US" sz="900" dirty="0">
                <a:latin typeface="Lucida Console" panose="020B0609040504020204" pitchFamily="49" charset="0"/>
              </a:rPr>
              <a:t>5:  7.497464      0             2           3  7.497464</a:t>
            </a:r>
          </a:p>
        </p:txBody>
      </p:sp>
      <p:sp>
        <p:nvSpPr>
          <p:cNvPr id="9" name="Rectangle 8">
            <a:extLst>
              <a:ext uri="{FF2B5EF4-FFF2-40B4-BE49-F238E27FC236}">
                <a16:creationId xmlns:a16="http://schemas.microsoft.com/office/drawing/2014/main" id="{26572A69-96F2-D94A-92E5-089BD1C84C74}"/>
              </a:ext>
            </a:extLst>
          </p:cNvPr>
          <p:cNvSpPr/>
          <p:nvPr/>
        </p:nvSpPr>
        <p:spPr>
          <a:xfrm>
            <a:off x="2886130" y="2892842"/>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Tree>
    <p:extLst>
      <p:ext uri="{BB962C8B-B14F-4D97-AF65-F5344CB8AC3E}">
        <p14:creationId xmlns:p14="http://schemas.microsoft.com/office/powerpoint/2010/main" val="21320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11" name="Rectangle 10">
            <a:extLst>
              <a:ext uri="{FF2B5EF4-FFF2-40B4-BE49-F238E27FC236}">
                <a16:creationId xmlns:a16="http://schemas.microsoft.com/office/drawing/2014/main" id="{95068BF1-7DFF-9B43-91CE-CBA0E5650AD7}"/>
              </a:ext>
            </a:extLst>
          </p:cNvPr>
          <p:cNvSpPr/>
          <p:nvPr/>
        </p:nvSpPr>
        <p:spPr>
          <a:xfrm>
            <a:off x="457200" y="1501260"/>
            <a:ext cx="8418902" cy="2554545"/>
          </a:xfrm>
          <a:prstGeom prst="rect">
            <a:avLst/>
          </a:prstGeom>
        </p:spPr>
        <p:txBody>
          <a:bodyPr wrap="square">
            <a:spAutoFit/>
          </a:bodyPr>
          <a:lstStyle/>
          <a:p>
            <a:r>
              <a:rPr lang="en-US" sz="1000" dirty="0">
                <a:latin typeface="Lucida Console" panose="020B0609040504020204" pitchFamily="49" charset="0"/>
              </a:rPr>
              <a:t>[[1]]</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2.0152   1.9226   2.1124   0.0484       NA        NA       NA</a:t>
            </a:r>
          </a:p>
          <a:p>
            <a:r>
              <a:rPr lang="en-US" sz="1000" dirty="0">
                <a:latin typeface="Lucida Console" panose="020B0609040504020204" pitchFamily="49" charset="0"/>
              </a:rPr>
              <a:t>scale                  NA     7.1668   6.7796   7.5762   0.2031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0.5281     0.2745   0.2131   0.3360   0.0314   </a:t>
            </a:r>
            <a:r>
              <a:rPr lang="en-US" sz="1000" dirty="0">
                <a:solidFill>
                  <a:srgbClr val="FF0000"/>
                </a:solidFill>
                <a:latin typeface="Lucida Console" panose="020B0609040504020204" pitchFamily="49" charset="0"/>
              </a:rPr>
              <a:t>1.3159</a:t>
            </a:r>
            <a:r>
              <a:rPr lang="en-US" sz="1000" dirty="0">
                <a:latin typeface="Lucida Console" panose="020B0609040504020204" pitchFamily="49" charset="0"/>
              </a:rPr>
              <a:t>    1.2375   1.3994</a:t>
            </a:r>
          </a:p>
          <a:p>
            <a:r>
              <a:rPr lang="en-US" sz="1000" dirty="0">
                <a:latin typeface="Lucida Console" panose="020B0609040504020204" pitchFamily="49" charset="0"/>
              </a:rPr>
              <a:t>female             0.4947    -0.1902  -0.2518  -0.1286   0.0314   0.8268    0.7774   0.8793</a:t>
            </a:r>
          </a:p>
          <a:p>
            <a:endParaRPr lang="en-US" sz="1000" dirty="0">
              <a:latin typeface="Lucida Console" panose="020B0609040504020204" pitchFamily="49" charset="0"/>
            </a:endParaRPr>
          </a:p>
          <a:p>
            <a:r>
              <a:rPr lang="en-US" sz="1000" dirty="0">
                <a:latin typeface="Lucida Console" panose="020B0609040504020204" pitchFamily="49" charset="0"/>
              </a:rPr>
              <a:t>N = 1975,  Events: 1006,  Censored: 969</a:t>
            </a:r>
          </a:p>
          <a:p>
            <a:pPr marL="228600" indent="-228600">
              <a:buFont typeface="+mj-lt"/>
              <a:buAutoNum type="arabicParenR"/>
            </a:pPr>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-2906.248,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5820.497</a:t>
            </a:r>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056026" y="3032096"/>
            <a:ext cx="423498" cy="44978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5447154" y="3481876"/>
            <a:ext cx="20647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 (AFT model)</a:t>
            </a:r>
          </a:p>
          <a:p>
            <a:endParaRPr lang="en-US" dirty="0"/>
          </a:p>
        </p:txBody>
      </p:sp>
    </p:spTree>
    <p:extLst>
      <p:ext uri="{BB962C8B-B14F-4D97-AF65-F5344CB8AC3E}">
        <p14:creationId xmlns:p14="http://schemas.microsoft.com/office/powerpoint/2010/main" val="20978053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6" name="Rectangle 5">
            <a:extLst>
              <a:ext uri="{FF2B5EF4-FFF2-40B4-BE49-F238E27FC236}">
                <a16:creationId xmlns:a16="http://schemas.microsoft.com/office/drawing/2014/main" id="{EBEE33FA-5D80-FC45-982D-40F22CB6C75F}"/>
              </a:ext>
            </a:extLst>
          </p:cNvPr>
          <p:cNvSpPr/>
          <p:nvPr/>
        </p:nvSpPr>
        <p:spPr>
          <a:xfrm>
            <a:off x="457201" y="1566674"/>
            <a:ext cx="8327036" cy="2554545"/>
          </a:xfrm>
          <a:prstGeom prst="rect">
            <a:avLst/>
          </a:prstGeom>
        </p:spPr>
        <p:txBody>
          <a:bodyPr wrap="square">
            <a:spAutoFit/>
          </a:bodyPr>
          <a:lstStyle/>
          <a:p>
            <a:r>
              <a:rPr lang="en-US" sz="1000" dirty="0">
                <a:latin typeface="Lucida Console" panose="020B0609040504020204" pitchFamily="49" charset="0"/>
              </a:rPr>
              <a:t>[[2]]</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2.482459   2.303776   2.675000   0.094614         NA         NA         NA</a:t>
            </a:r>
          </a:p>
          <a:p>
            <a:r>
              <a:rPr lang="en-US" sz="1000" dirty="0">
                <a:latin typeface="Lucida Console" panose="020B0609040504020204" pitchFamily="49" charset="0"/>
              </a:rPr>
              <a:t>scale                    NA  10.406898   9.612760  11.266641   0.421473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0.528101   0.241482   0.157695   0.325268   0.042749   </a:t>
            </a:r>
            <a:r>
              <a:rPr lang="en-US" sz="1000" dirty="0">
                <a:solidFill>
                  <a:srgbClr val="FF0000"/>
                </a:solidFill>
                <a:latin typeface="Lucida Console" panose="020B0609040504020204" pitchFamily="49" charset="0"/>
              </a:rPr>
              <a:t>1.273134</a:t>
            </a:r>
            <a:r>
              <a:rPr lang="en-US" sz="1000" dirty="0">
                <a:latin typeface="Lucida Console" panose="020B0609040504020204" pitchFamily="49" charset="0"/>
              </a:rPr>
              <a:t>   1.170810   1.384402</a:t>
            </a:r>
          </a:p>
          <a:p>
            <a:r>
              <a:rPr lang="en-US" sz="1000" dirty="0">
                <a:latin typeface="Lucida Console" panose="020B0609040504020204" pitchFamily="49" charset="0"/>
              </a:rPr>
              <a:t>female             0.494684  -0.083337  -0.167300   0.000626   0.042839   0.920041   0.845945   1.000626</a:t>
            </a:r>
          </a:p>
          <a:p>
            <a:endParaRPr lang="en-US" sz="1000" dirty="0">
              <a:latin typeface="Lucida Console" panose="020B0609040504020204" pitchFamily="49" charset="0"/>
            </a:endParaRPr>
          </a:p>
          <a:p>
            <a:r>
              <a:rPr lang="en-US" sz="1000" dirty="0">
                <a:latin typeface="Lucida Console" panose="020B0609040504020204" pitchFamily="49" charset="0"/>
              </a:rPr>
              <a:t>N = 1975,  Events: 358,  Censored: 1617</a:t>
            </a:r>
          </a:p>
          <a:p>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-1333.968,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2675.936</a:t>
            </a:r>
          </a:p>
        </p:txBody>
      </p:sp>
    </p:spTree>
    <p:extLst>
      <p:ext uri="{BB962C8B-B14F-4D97-AF65-F5344CB8AC3E}">
        <p14:creationId xmlns:p14="http://schemas.microsoft.com/office/powerpoint/2010/main" val="1748370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554545"/>
          </a:xfrm>
          <a:prstGeom prst="rect">
            <a:avLst/>
          </a:prstGeom>
        </p:spPr>
        <p:txBody>
          <a:bodyPr wrap="square">
            <a:spAutoFit/>
          </a:bodyPr>
          <a:lstStyle/>
          <a:p>
            <a:r>
              <a:rPr lang="en-US" sz="1000" dirty="0">
                <a:latin typeface="Lucida Console" panose="020B0609040504020204" pitchFamily="49" charset="0"/>
              </a:rPr>
              <a:t>[[3]]</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3.48340   3.25461   3.72826   0.12074        NA        NA        NA</a:t>
            </a:r>
          </a:p>
          <a:p>
            <a:r>
              <a:rPr lang="en-US" sz="1000" dirty="0">
                <a:latin typeface="Lucida Console" panose="020B0609040504020204" pitchFamily="49" charset="0"/>
              </a:rPr>
              <a:t>scale                   NA    8.96768   8.55835   9.39658   0.21376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0.50398    0.00922  -0.04311   0.06155   0.02670   </a:t>
            </a:r>
            <a:r>
              <a:rPr lang="en-US" sz="1000" dirty="0">
                <a:solidFill>
                  <a:srgbClr val="FF0000"/>
                </a:solidFill>
                <a:latin typeface="Lucida Console" panose="020B0609040504020204" pitchFamily="49" charset="0"/>
              </a:rPr>
              <a:t>1.00926</a:t>
            </a:r>
            <a:r>
              <a:rPr lang="en-US" sz="1000" dirty="0">
                <a:latin typeface="Lucida Console" panose="020B0609040504020204" pitchFamily="49" charset="0"/>
              </a:rPr>
              <a:t>   0.95780   1.06348</a:t>
            </a:r>
          </a:p>
          <a:p>
            <a:r>
              <a:rPr lang="en-US" sz="1000" dirty="0">
                <a:latin typeface="Lucida Console" panose="020B0609040504020204" pitchFamily="49" charset="0"/>
              </a:rPr>
              <a:t>female             0.52386   -0.11650  -0.16914  -0.06385   0.02686   0.89003   0.84439   0.93815</a:t>
            </a:r>
          </a:p>
          <a:p>
            <a:endParaRPr lang="en-US" sz="1000" dirty="0">
              <a:latin typeface="Lucida Console" panose="020B0609040504020204" pitchFamily="49" charset="0"/>
            </a:endParaRPr>
          </a:p>
          <a:p>
            <a:r>
              <a:rPr lang="en-US" sz="1000" dirty="0">
                <a:latin typeface="Lucida Console" panose="020B0609040504020204" pitchFamily="49" charset="0"/>
              </a:rPr>
              <a:t>N = 1006,  Events: 468,  Censored: 538</a:t>
            </a:r>
          </a:p>
          <a:p>
            <a:r>
              <a:rPr lang="en-US" sz="1000" dirty="0">
                <a:latin typeface="Lucida Console" panose="020B0609040504020204" pitchFamily="49" charset="0"/>
              </a:rPr>
              <a:t>Total time at risk: 5479.46</a:t>
            </a:r>
          </a:p>
          <a:p>
            <a:r>
              <a:rPr lang="en-US" sz="1000" dirty="0">
                <a:latin typeface="Lucida Console" panose="020B0609040504020204" pitchFamily="49" charset="0"/>
              </a:rPr>
              <a:t>Log-likelihood = -1237.573,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2483.147</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20129447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8069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97004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789357" y="2286000"/>
            <a:ext cx="2377810" cy="415498"/>
            <a:chOff x="4512088" y="2337062"/>
            <a:chExt cx="2377810"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p:cNvCxnSpPr>
            <p:nvPr/>
          </p:nvCxnSpPr>
          <p:spPr>
            <a:xfrm flipH="1">
              <a:off x="4512088" y="2519942"/>
              <a:ext cx="523737" cy="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273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1.420130</a:t>
            </a:r>
          </a:p>
          <a:p>
            <a:r>
              <a:rPr lang="en-US" sz="800" dirty="0">
                <a:latin typeface="Lucida Console" panose="020B0609040504020204" pitchFamily="49" charset="0"/>
              </a:rPr>
              <a:t>2:      1           1          1      1    2  3     1   1.420130 11.238494</a:t>
            </a:r>
          </a:p>
          <a:p>
            <a:r>
              <a:rPr lang="en-US" sz="800" dirty="0">
                <a:latin typeface="Lucida Console" panose="020B0609040504020204" pitchFamily="49" charset="0"/>
              </a:rPr>
              <a:t>3:      1           1          2      1    1  2     0   0.000000  5.711780</a:t>
            </a:r>
          </a:p>
          <a:p>
            <a:r>
              <a:rPr lang="en-US" sz="800" dirty="0">
                <a:latin typeface="Lucida Console" panose="020B0609040504020204" pitchFamily="49" charset="0"/>
              </a:rPr>
              <a:t>4:      1           1          2      1    2  3     1   5.711780 17.169136</a:t>
            </a:r>
          </a:p>
          <a:p>
            <a:r>
              <a:rPr lang="en-US" sz="800" dirty="0">
                <a:latin typeface="Lucida Console" panose="020B0609040504020204" pitchFamily="49" charset="0"/>
              </a:rPr>
              <a:t>5:      1           1          3      1    1  2     0   0.000000  5.249609</a:t>
            </a:r>
          </a:p>
          <a:p>
            <a:r>
              <a:rPr lang="en-US" sz="800" dirty="0">
                <a:latin typeface="Lucida Console" panose="020B0609040504020204" pitchFamily="49" charset="0"/>
              </a:rPr>
              <a:t>6:      1           1          3      1    2  3     1   5.249609  9.059670</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latin typeface="Lucida Console" panose="020B0609040504020204" pitchFamily="49" charset="0"/>
              </a:rPr>
              <a:t>econmod$stateprobs</a:t>
            </a:r>
            <a:r>
              <a:rPr lang="en-US" sz="1100" dirty="0">
                <a:latin typeface="Lucida Console" panose="020B0609040504020204" pitchFamily="49" charset="0"/>
              </a:rPr>
              <a:t>_, labels = </a:t>
            </a:r>
            <a:r>
              <a:rPr lang="en-US" sz="1100" dirty="0">
                <a:solidFill>
                  <a:schemeClr val="tx2"/>
                </a:solidFill>
                <a:latin typeface="Lucida Console" panose="020B0609040504020204" pitchFamily="49" charset="0"/>
              </a:rPr>
              <a:t>labs</a:t>
            </a:r>
            <a:r>
              <a:rPr lang="en-US" sz="1100" dirty="0">
                <a:latin typeface="Lucida Console" panose="020B0609040504020204" pitchFamily="49" charset="0"/>
              </a:rPr>
              <a:t>)</a:t>
            </a:r>
          </a:p>
        </p:txBody>
      </p:sp>
      <p:pic>
        <p:nvPicPr>
          <p:cNvPr id="3" name="Picture 2">
            <a:extLst>
              <a:ext uri="{FF2B5EF4-FFF2-40B4-BE49-F238E27FC236}">
                <a16:creationId xmlns:a16="http://schemas.microsoft.com/office/drawing/2014/main" id="{07789708-08CB-2B4B-852B-9EA6C4B4BBC1}"/>
              </a:ext>
            </a:extLst>
          </p:cNvPr>
          <p:cNvPicPr>
            <a:picLocks noChangeAspect="1"/>
          </p:cNvPicPr>
          <p:nvPr/>
        </p:nvPicPr>
        <p:blipFill>
          <a:blip r:embed="rId2"/>
          <a:stretch>
            <a:fillRect/>
          </a:stretch>
        </p:blipFill>
        <p:spPr>
          <a:xfrm>
            <a:off x="4575093" y="2370637"/>
            <a:ext cx="4410894" cy="2590359"/>
          </a:xfrm>
          <a:prstGeom prst="rect">
            <a:avLst/>
          </a:prstGeom>
        </p:spPr>
      </p:pic>
    </p:spTree>
    <p:extLst>
      <p:ext uri="{BB962C8B-B14F-4D97-AF65-F5344CB8AC3E}">
        <p14:creationId xmlns:p14="http://schemas.microsoft.com/office/powerpoint/2010/main" val="264493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3.795199 5.009791</a:t>
            </a:r>
          </a:p>
          <a:p>
            <a:r>
              <a:rPr lang="en-US" sz="1100" dirty="0">
                <a:latin typeface="Lucida Console" panose="020B0609040504020204" pitchFamily="49" charset="0"/>
              </a:rPr>
              <a:t>2:      1           1      1        2  0 3.433499 5.368864</a:t>
            </a:r>
          </a:p>
          <a:p>
            <a:r>
              <a:rPr lang="en-US" sz="1100" dirty="0">
                <a:latin typeface="Lucida Console" panose="020B0609040504020204" pitchFamily="49" charset="0"/>
              </a:rPr>
              <a:t>3:      1           2      1        1  0 4.898627 6.466354</a:t>
            </a:r>
          </a:p>
          <a:p>
            <a:r>
              <a:rPr lang="en-US" sz="1100" dirty="0">
                <a:latin typeface="Lucida Console" panose="020B0609040504020204" pitchFamily="49" charset="0"/>
              </a:rPr>
              <a:t>4:      1           2      1        2  0 3.491527 5.459601</a:t>
            </a:r>
          </a:p>
          <a:p>
            <a:r>
              <a:rPr lang="en-US" sz="1100" dirty="0">
                <a:latin typeface="Lucida Console" panose="020B0609040504020204" pitchFamily="49" charset="0"/>
              </a:rPr>
              <a:t>5:      2           1      1        1  0 3.882274 4.793997</a:t>
            </a:r>
          </a:p>
          <a:p>
            <a:r>
              <a:rPr lang="en-US" sz="1100" dirty="0">
                <a:latin typeface="Lucida Console" panose="020B0609040504020204" pitchFamily="49" charset="0"/>
              </a:rPr>
              <a:t>6:      2           1      1        2  0 3.220405 5.746082</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9124.834</a:t>
            </a:r>
          </a:p>
          <a:p>
            <a:r>
              <a:rPr lang="en-US" sz="1100" dirty="0">
                <a:latin typeface="Lucida Console" panose="020B0609040504020204" pitchFamily="49" charset="0"/>
              </a:rPr>
              <a:t>2:      1           1      1        2 0.03     Drug  8261.846</a:t>
            </a:r>
          </a:p>
          <a:p>
            <a:r>
              <a:rPr lang="en-US" sz="1100" dirty="0">
                <a:latin typeface="Lucida Console" panose="020B0609040504020204" pitchFamily="49" charset="0"/>
              </a:rPr>
              <a:t>3:      1           2      1        1 0.03     Drug 69025.893</a:t>
            </a:r>
          </a:p>
          <a:p>
            <a:r>
              <a:rPr lang="en-US" sz="1100" dirty="0">
                <a:latin typeface="Lucida Console" panose="020B0609040504020204" pitchFamily="49" charset="0"/>
              </a:rPr>
              <a:t>4:      1           2      1        2 0.03     Drug 40511.631</a:t>
            </a:r>
          </a:p>
          <a:p>
            <a:r>
              <a:rPr lang="en-US" sz="1100" dirty="0">
                <a:latin typeface="Lucida Console" panose="020B0609040504020204" pitchFamily="49" charset="0"/>
              </a:rPr>
              <a:t>5:      2           1      1        1 0.03     Drug  8778.825</a:t>
            </a:r>
          </a:p>
          <a:p>
            <a:r>
              <a:rPr lang="en-US" sz="1100" dirty="0">
                <a:latin typeface="Lucida Console" panose="020B0609040504020204" pitchFamily="49" charset="0"/>
              </a:rPr>
              <a:t>6:      2           1      1        2 0.03     Drug  8863.685</a:t>
            </a:r>
          </a:p>
        </p:txBody>
      </p:sp>
    </p:spTree>
    <p:extLst>
      <p:ext uri="{BB962C8B-B14F-4D97-AF65-F5344CB8AC3E}">
        <p14:creationId xmlns:p14="http://schemas.microsoft.com/office/powerpoint/2010/main" val="13612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938719"/>
          </a:xfrm>
          <a:prstGeom prst="rect">
            <a:avLst/>
          </a:prstGeom>
        </p:spPr>
        <p:txBody>
          <a:bodyPr wrap="square">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0.86 (0.56, 1.17)</a:t>
            </a:r>
          </a:p>
          <a:p>
            <a:r>
              <a:rPr lang="en-US" sz="1100" dirty="0">
                <a:latin typeface="Lucida Console" panose="020B0609040504020204" pitchFamily="49" charset="0"/>
              </a:rPr>
              <a:t>2: Incremental costs   92,981 (81,657, 101,697)</a:t>
            </a:r>
          </a:p>
          <a:p>
            <a:r>
              <a:rPr lang="en-US" sz="1100" dirty="0">
                <a:latin typeface="Lucida Console" panose="020B0609040504020204" pitchFamily="49" charset="0"/>
              </a:rPr>
              <a:t>3:   Incremental NMB -50,160 (-61,751, -38,254)</a:t>
            </a:r>
          </a:p>
          <a:p>
            <a:r>
              <a:rPr lang="en-US" sz="1100" dirty="0">
                <a:latin typeface="Lucida Console" panose="020B0609040504020204" pitchFamily="49" charset="0"/>
              </a:rPr>
              <a:t>4:              ICER                    108,571</a:t>
            </a:r>
          </a:p>
        </p:txBody>
      </p:sp>
    </p:spTree>
    <p:extLst>
      <p:ext uri="{BB962C8B-B14F-4D97-AF65-F5344CB8AC3E}">
        <p14:creationId xmlns:p14="http://schemas.microsoft.com/office/powerpoint/2010/main" val="28970600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EBD032-161A-4041-8873-01251D5F7523}"/>
              </a:ext>
            </a:extLst>
          </p:cNvPr>
          <p:cNvPicPr>
            <a:picLocks noChangeAspect="1"/>
          </p:cNvPicPr>
          <p:nvPr/>
        </p:nvPicPr>
        <p:blipFill>
          <a:blip r:embed="rId2"/>
          <a:stretch>
            <a:fillRect/>
          </a:stretch>
        </p:blipFill>
        <p:spPr>
          <a:xfrm>
            <a:off x="3375932" y="0"/>
            <a:ext cx="576806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123</a:t>
            </a:fld>
            <a:endParaRPr lang="en-US"/>
          </a:p>
        </p:txBody>
      </p:sp>
    </p:spTree>
    <p:extLst>
      <p:ext uri="{BB962C8B-B14F-4D97-AF65-F5344CB8AC3E}">
        <p14:creationId xmlns:p14="http://schemas.microsoft.com/office/powerpoint/2010/main" val="177491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9FF88-9A74-364F-83DB-041B8F4731FF}"/>
              </a:ext>
            </a:extLst>
          </p:cNvPr>
          <p:cNvPicPr>
            <a:picLocks noChangeAspect="1"/>
          </p:cNvPicPr>
          <p:nvPr/>
        </p:nvPicPr>
        <p:blipFill rotWithShape="1">
          <a:blip r:embed="rId2"/>
          <a:srcRect b="16247"/>
          <a:stretch/>
        </p:blipFill>
        <p:spPr>
          <a:xfrm>
            <a:off x="0" y="936489"/>
            <a:ext cx="9144000" cy="420701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124</a:t>
            </a:fld>
            <a:endParaRPr lang="en-US"/>
          </a:p>
        </p:txBody>
      </p:sp>
    </p:spTree>
    <p:extLst>
      <p:ext uri="{BB962C8B-B14F-4D97-AF65-F5344CB8AC3E}">
        <p14:creationId xmlns:p14="http://schemas.microsoft.com/office/powerpoint/2010/main" val="708921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125</a:t>
            </a:fld>
            <a:endParaRPr lang="en-US"/>
          </a:p>
        </p:txBody>
      </p:sp>
    </p:spTree>
    <p:extLst>
      <p:ext uri="{BB962C8B-B14F-4D97-AF65-F5344CB8AC3E}">
        <p14:creationId xmlns:p14="http://schemas.microsoft.com/office/powerpoint/2010/main" val="11723575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a:t>
            </a:r>
          </a:p>
        </p:txBody>
      </p:sp>
    </p:spTree>
    <p:extLst>
      <p:ext uri="{BB962C8B-B14F-4D97-AF65-F5344CB8AC3E}">
        <p14:creationId xmlns:p14="http://schemas.microsoft.com/office/powerpoint/2010/main" val="40800122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7160681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Tree>
    <p:extLst>
      <p:ext uri="{BB962C8B-B14F-4D97-AF65-F5344CB8AC3E}">
        <p14:creationId xmlns:p14="http://schemas.microsoft.com/office/powerpoint/2010/main" val="188855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a:xfrm>
            <a:off x="321734" y="1150937"/>
            <a:ext cx="3217332" cy="3590926"/>
          </a:xfrm>
        </p:spPr>
        <p:txBody>
          <a:bodyPr>
            <a:normAutofit/>
          </a:bodyPr>
          <a:lstStyle/>
          <a:p>
            <a:r>
              <a:rPr lang="en-US" sz="1600" dirty="0"/>
              <a:t>We set up the model in the same way as in the multi-state model, except that since PSMs are cohort models, we no longer need to simulate a large number of patients to compute expected values</a:t>
            </a:r>
          </a:p>
          <a:p>
            <a:r>
              <a:rPr lang="en-US" sz="1600" dirty="0"/>
              <a:t>Instead, we will simulate separate cohorts of representative patients of varying ages and sexes</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5" name="Rectangle 4">
            <a:extLst>
              <a:ext uri="{FF2B5EF4-FFF2-40B4-BE49-F238E27FC236}">
                <a16:creationId xmlns:a16="http://schemas.microsoft.com/office/drawing/2014/main" id="{916203D5-BC17-3B46-802C-DA01BEF0C98C}"/>
              </a:ext>
            </a:extLst>
          </p:cNvPr>
          <p:cNvSpPr/>
          <p:nvPr/>
        </p:nvSpPr>
        <p:spPr>
          <a:xfrm>
            <a:off x="3674533" y="673369"/>
            <a:ext cx="5311454" cy="3816429"/>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1:4,</a:t>
            </a:r>
          </a:p>
          <a:p>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 rep(1/4, 4), # Each patient has same weight</a:t>
            </a:r>
          </a:p>
          <a:p>
            <a:r>
              <a:rPr lang="en-US" sz="1100" dirty="0">
                <a:latin typeface="Lucida Console" panose="020B0609040504020204" pitchFamily="49" charset="0"/>
              </a:rPr>
              <a:t>  age = c(45, 45, 65, 65),</a:t>
            </a:r>
          </a:p>
          <a:p>
            <a:r>
              <a:rPr lang="en-US" sz="1100" dirty="0">
                <a:latin typeface="Lucida Console" panose="020B0609040504020204" pitchFamily="49" charset="0"/>
              </a:rPr>
              <a:t>  female = c(0, 1, 0, 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states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8327982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5" name="Rectangle 4">
            <a:extLst>
              <a:ext uri="{FF2B5EF4-FFF2-40B4-BE49-F238E27FC236}">
                <a16:creationId xmlns:a16="http://schemas.microsoft.com/office/drawing/2014/main" id="{8ECD4854-99FE-9944-96E2-3DAE7DC415DF}"/>
              </a:ext>
            </a:extLst>
          </p:cNvPr>
          <p:cNvSpPr/>
          <p:nvPr/>
        </p:nvSpPr>
        <p:spPr>
          <a:xfrm>
            <a:off x="457200" y="1012195"/>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F8F8473B-BCC7-C947-87F2-F7C7488B54E1}"/>
              </a:ext>
            </a:extLst>
          </p:cNvPr>
          <p:cNvSpPr/>
          <p:nvPr/>
        </p:nvSpPr>
        <p:spPr>
          <a:xfrm>
            <a:off x="2625969" y="1012195"/>
            <a:ext cx="4572000" cy="3308598"/>
          </a:xfrm>
          <a:prstGeom prst="rect">
            <a:avLst/>
          </a:prstGeom>
        </p:spPr>
        <p:txBody>
          <a:bodyPr>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age female</a:t>
            </a:r>
          </a:p>
          <a:p>
            <a:r>
              <a:rPr lang="en-US" sz="1100" dirty="0">
                <a:latin typeface="Lucida Console" panose="020B0609040504020204" pitchFamily="49" charset="0"/>
              </a:rPr>
              <a:t>1:          1       0.25  45      0</a:t>
            </a:r>
          </a:p>
          <a:p>
            <a:r>
              <a:rPr lang="en-US" sz="1100" dirty="0">
                <a:latin typeface="Lucida Console" panose="020B0609040504020204" pitchFamily="49" charset="0"/>
              </a:rPr>
              <a:t>2:          2       0.25  45      1</a:t>
            </a:r>
          </a:p>
          <a:p>
            <a:r>
              <a:rPr lang="en-US" sz="1100" dirty="0">
                <a:latin typeface="Lucida Console" panose="020B0609040504020204" pitchFamily="49" charset="0"/>
              </a:rPr>
              <a:t>3:          3       0.25  65      0</a:t>
            </a:r>
          </a:p>
          <a:p>
            <a:r>
              <a:rPr lang="en-US" sz="1100" dirty="0">
                <a:latin typeface="Lucida Console" panose="020B0609040504020204" pitchFamily="49" charset="0"/>
              </a:rPr>
              <a:t>4:          4       0.25  65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3503BED6-62DE-9347-B436-D059227E6496}"/>
              </a:ext>
            </a:extLst>
          </p:cNvPr>
          <p:cNvSpPr/>
          <p:nvPr/>
        </p:nvSpPr>
        <p:spPr>
          <a:xfrm>
            <a:off x="457200" y="4605585"/>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5218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C3DE-432A-C54D-85AF-C2F6968797F2}"/>
              </a:ext>
            </a:extLst>
          </p:cNvPr>
          <p:cNvSpPr>
            <a:spLocks noGrp="1"/>
          </p:cNvSpPr>
          <p:nvPr>
            <p:ph type="title"/>
          </p:nvPr>
        </p:nvSpPr>
        <p:spPr/>
        <p:txBody>
          <a:bodyPr/>
          <a:lstStyle/>
          <a:p>
            <a:r>
              <a:rPr lang="en-US" dirty="0"/>
              <a:t>Parameter estimation – Survival models</a:t>
            </a:r>
          </a:p>
        </p:txBody>
      </p:sp>
      <p:sp>
        <p:nvSpPr>
          <p:cNvPr id="4" name="Slide Number Placeholder 3">
            <a:extLst>
              <a:ext uri="{FF2B5EF4-FFF2-40B4-BE49-F238E27FC236}">
                <a16:creationId xmlns:a16="http://schemas.microsoft.com/office/drawing/2014/main" id="{55724A48-73F7-C84A-874C-393865EEC15A}"/>
              </a:ext>
            </a:extLst>
          </p:cNvPr>
          <p:cNvSpPr>
            <a:spLocks noGrp="1"/>
          </p:cNvSpPr>
          <p:nvPr>
            <p:ph type="sldNum" sz="quarter" idx="4"/>
          </p:nvPr>
        </p:nvSpPr>
        <p:spPr/>
        <p:txBody>
          <a:bodyPr/>
          <a:lstStyle/>
          <a:p>
            <a:fld id="{CF7A681D-9A53-0F41-890B-1BA01E4644AD}" type="slidenum">
              <a:rPr lang="en-US" smtClean="0"/>
              <a:pPr/>
              <a:t>131</a:t>
            </a:fld>
            <a:endParaRPr lang="en-US"/>
          </a:p>
        </p:txBody>
      </p:sp>
      <p:sp>
        <p:nvSpPr>
          <p:cNvPr id="5" name="Rectangle 4">
            <a:extLst>
              <a:ext uri="{FF2B5EF4-FFF2-40B4-BE49-F238E27FC236}">
                <a16:creationId xmlns:a16="http://schemas.microsoft.com/office/drawing/2014/main" id="{5DF58205-0BED-6544-96AF-205F7C9B4141}"/>
              </a:ext>
            </a:extLst>
          </p:cNvPr>
          <p:cNvSpPr/>
          <p:nvPr/>
        </p:nvSpPr>
        <p:spPr>
          <a:xfrm>
            <a:off x="457200" y="2921000"/>
            <a:ext cx="8443732" cy="195438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fit_pfs_wei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a:t>
            </a:r>
            <a:r>
              <a:rPr lang="en-US" sz="1100" dirty="0">
                <a:latin typeface="Lucida Console" panose="020B0609040504020204" pitchFamily="49" charset="0"/>
              </a:rPr>
              <a:t>::</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pfs_time</a:t>
            </a:r>
            <a:r>
              <a:rPr lang="en-US" sz="1100" dirty="0">
                <a:latin typeface="Lucida Console" panose="020B0609040504020204" pitchFamily="49" charset="0"/>
              </a:rPr>
              <a:t>, </a:t>
            </a:r>
            <a:r>
              <a:rPr lang="en-US" sz="1100" dirty="0" err="1">
                <a:latin typeface="Lucida Console" panose="020B0609040504020204" pitchFamily="49" charset="0"/>
              </a:rPr>
              <a:t>pfs_status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fit_os_wei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os_time</a:t>
            </a:r>
            <a:r>
              <a:rPr lang="en-US" sz="1100" dirty="0">
                <a:latin typeface="Lucida Console" panose="020B0609040504020204" pitchFamily="49" charset="0"/>
              </a:rPr>
              <a:t>, </a:t>
            </a:r>
            <a:r>
              <a:rPr lang="en-US" sz="1100" dirty="0" err="1">
                <a:latin typeface="Lucida Console" panose="020B0609040504020204" pitchFamily="49" charset="0"/>
              </a:rPr>
              <a:t>os_status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psfit_wei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fit_pfs_wei</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fit_os_wei</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4AAFC12-49EA-DE48-AC29-F4A75F73F44E}"/>
              </a:ext>
            </a:extLst>
          </p:cNvPr>
          <p:cNvSpPr/>
          <p:nvPr/>
        </p:nvSpPr>
        <p:spPr>
          <a:xfrm>
            <a:off x="5852431" y="4298300"/>
            <a:ext cx="3048499" cy="577081"/>
          </a:xfrm>
          <a:prstGeom prst="rect">
            <a:avLst/>
          </a:prstGeom>
        </p:spPr>
        <p:txBody>
          <a:bodyPr wrap="square">
            <a:spAutoFit/>
          </a:bodyPr>
          <a:lstStyle/>
          <a:p>
            <a:r>
              <a:rPr lang="en-US" sz="1050" i="1" dirty="0">
                <a:solidFill>
                  <a:srgbClr val="002060"/>
                </a:solidFill>
              </a:rPr>
              <a:t>The PFS and OS fits are stored in a </a:t>
            </a:r>
            <a:r>
              <a:rPr lang="en-US" sz="1050" dirty="0" err="1">
                <a:solidFill>
                  <a:srgbClr val="07215B"/>
                </a:solidFill>
                <a:latin typeface="Lucida Console" panose="020B0609040504020204" pitchFamily="49" charset="0"/>
              </a:rPr>
              <a:t>flexsurvreg_list</a:t>
            </a:r>
            <a:r>
              <a:rPr lang="en-US" sz="1050" i="1" dirty="0">
                <a:solidFill>
                  <a:srgbClr val="002060"/>
                </a:solidFill>
              </a:rPr>
              <a:t>, which is just a list of models fit using </a:t>
            </a:r>
            <a:r>
              <a:rPr lang="en-US" sz="1050" dirty="0" err="1">
                <a:solidFill>
                  <a:srgbClr val="07215B"/>
                </a:solidFill>
                <a:latin typeface="Lucida Console" panose="020B0609040504020204" pitchFamily="49" charset="0"/>
              </a:rPr>
              <a:t>flexsurvreg</a:t>
            </a:r>
            <a:r>
              <a:rPr lang="en-US" sz="1050" dirty="0">
                <a:solidFill>
                  <a:srgbClr val="07215B"/>
                </a:solidFill>
                <a:latin typeface="Lucida Console" panose="020B0609040504020204" pitchFamily="49" charset="0"/>
              </a:rPr>
              <a:t>()</a:t>
            </a:r>
          </a:p>
        </p:txBody>
      </p:sp>
      <p:sp>
        <p:nvSpPr>
          <p:cNvPr id="8" name="Rectangle 7">
            <a:extLst>
              <a:ext uri="{FF2B5EF4-FFF2-40B4-BE49-F238E27FC236}">
                <a16:creationId xmlns:a16="http://schemas.microsoft.com/office/drawing/2014/main" id="{97314D6B-0BE7-EC40-BB8B-7AB3D4C3A85B}"/>
              </a:ext>
            </a:extLst>
          </p:cNvPr>
          <p:cNvSpPr/>
          <p:nvPr/>
        </p:nvSpPr>
        <p:spPr>
          <a:xfrm>
            <a:off x="5852431" y="3112299"/>
            <a:ext cx="2853159" cy="738664"/>
          </a:xfrm>
          <a:prstGeom prst="rect">
            <a:avLst/>
          </a:prstGeom>
        </p:spPr>
        <p:txBody>
          <a:bodyPr wrap="square">
            <a:spAutoFit/>
          </a:bodyPr>
          <a:lstStyle/>
          <a:p>
            <a:r>
              <a:rPr lang="en-US" sz="1050" i="1" dirty="0">
                <a:solidFill>
                  <a:srgbClr val="002060"/>
                </a:solidFill>
              </a:rPr>
              <a:t>To maintain consistency with the multi-state model, we will fit Weibull survival models for both PFS and OS and include an indicator for female as a covariate.</a:t>
            </a:r>
          </a:p>
        </p:txBody>
      </p:sp>
      <p:sp>
        <p:nvSpPr>
          <p:cNvPr id="9" name="Rectangle 8">
            <a:extLst>
              <a:ext uri="{FF2B5EF4-FFF2-40B4-BE49-F238E27FC236}">
                <a16:creationId xmlns:a16="http://schemas.microsoft.com/office/drawing/2014/main" id="{D4A404D7-1D44-DF41-981D-EC3F4B2B16D8}"/>
              </a:ext>
            </a:extLst>
          </p:cNvPr>
          <p:cNvSpPr/>
          <p:nvPr/>
        </p:nvSpPr>
        <p:spPr>
          <a:xfrm>
            <a:off x="1560828" y="1428680"/>
            <a:ext cx="7425159" cy="1015663"/>
          </a:xfrm>
          <a:prstGeom prst="rect">
            <a:avLst/>
          </a:prstGeom>
        </p:spPr>
        <p:txBody>
          <a:bodyPr wrap="square">
            <a:spAutoFit/>
          </a:bodyPr>
          <a:lstStyle/>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female      age </a:t>
            </a:r>
            <a:r>
              <a:rPr lang="en-US" sz="1000" dirty="0" err="1">
                <a:latin typeface="Lucida Console" panose="020B0609040504020204" pitchFamily="49" charset="0"/>
              </a:rPr>
              <a:t>strategy_name</a:t>
            </a:r>
            <a:r>
              <a:rPr lang="en-US" sz="1000" dirty="0">
                <a:latin typeface="Lucida Console" panose="020B0609040504020204" pitchFamily="49" charset="0"/>
              </a:rPr>
              <a:t> </a:t>
            </a:r>
            <a:r>
              <a:rPr lang="en-US" sz="1000" dirty="0" err="1">
                <a:latin typeface="Lucida Console" panose="020B0609040504020204" pitchFamily="49" charset="0"/>
              </a:rPr>
              <a:t>pfs_time</a:t>
            </a:r>
            <a:r>
              <a:rPr lang="en-US" sz="1000" dirty="0">
                <a:latin typeface="Lucida Console" panose="020B0609040504020204" pitchFamily="49" charset="0"/>
              </a:rPr>
              <a:t> </a:t>
            </a:r>
            <a:r>
              <a:rPr lang="en-US" sz="1000" dirty="0" err="1">
                <a:latin typeface="Lucida Console" panose="020B0609040504020204" pitchFamily="49" charset="0"/>
              </a:rPr>
              <a:t>pfs_status</a:t>
            </a:r>
            <a:r>
              <a:rPr lang="en-US" sz="1000" dirty="0">
                <a:latin typeface="Lucida Console" panose="020B0609040504020204" pitchFamily="49" charset="0"/>
              </a:rPr>
              <a:t> </a:t>
            </a:r>
            <a:r>
              <a:rPr lang="en-US" sz="1000" dirty="0" err="1">
                <a:latin typeface="Lucida Console" panose="020B0609040504020204" pitchFamily="49" charset="0"/>
              </a:rPr>
              <a:t>os_status</a:t>
            </a:r>
            <a:r>
              <a:rPr lang="en-US" sz="1000" dirty="0">
                <a:latin typeface="Lucida Console" panose="020B0609040504020204" pitchFamily="49" charset="0"/>
              </a:rPr>
              <a:t>   </a:t>
            </a:r>
            <a:r>
              <a:rPr lang="en-US" sz="1000" dirty="0" err="1">
                <a:latin typeface="Lucida Console" panose="020B0609040504020204" pitchFamily="49" charset="0"/>
              </a:rPr>
              <a:t>os_time</a:t>
            </a:r>
            <a:endParaRPr lang="en-US" sz="1000" dirty="0">
              <a:latin typeface="Lucida Console" panose="020B0609040504020204" pitchFamily="49" charset="0"/>
            </a:endParaRPr>
          </a:p>
          <a:p>
            <a:r>
              <a:rPr lang="en-US" sz="1000" dirty="0">
                <a:latin typeface="Lucida Console" panose="020B0609040504020204" pitchFamily="49" charset="0"/>
              </a:rPr>
              <a:t>   1:          1      0 59.85813           New 2.420226          1         1 14.620258</a:t>
            </a:r>
          </a:p>
          <a:p>
            <a:r>
              <a:rPr lang="en-US" sz="1000" dirty="0">
                <a:latin typeface="Lucida Console" panose="020B0609040504020204" pitchFamily="49" charset="0"/>
              </a:rPr>
              <a:t>   2:          2      0 62.57282           New 7.497464          0         0  7.497464</a:t>
            </a:r>
          </a:p>
          <a:p>
            <a:r>
              <a:rPr lang="en-US" sz="1000" dirty="0">
                <a:latin typeface="Lucida Console" panose="020B0609040504020204" pitchFamily="49" charset="0"/>
              </a:rPr>
              <a:t>   3:          3      1 61.44379           SOC 2.365867          1         1  2.365867</a:t>
            </a:r>
          </a:p>
          <a:p>
            <a:r>
              <a:rPr lang="en-US" sz="1000" dirty="0">
                <a:latin typeface="Lucida Console" panose="020B0609040504020204" pitchFamily="49" charset="0"/>
              </a:rPr>
              <a:t>   4:          4      0 62.90770           New 9.342265          1         0 11.383095</a:t>
            </a:r>
          </a:p>
          <a:p>
            <a:r>
              <a:rPr lang="en-US" sz="1000" dirty="0">
                <a:latin typeface="Lucida Console" panose="020B0609040504020204" pitchFamily="49" charset="0"/>
              </a:rPr>
              <a:t>   5:          6      1 53.66665           New 9.922407          0         0  9.922407</a:t>
            </a:r>
          </a:p>
        </p:txBody>
      </p:sp>
      <p:sp>
        <p:nvSpPr>
          <p:cNvPr id="10" name="Content Placeholder 7">
            <a:extLst>
              <a:ext uri="{FF2B5EF4-FFF2-40B4-BE49-F238E27FC236}">
                <a16:creationId xmlns:a16="http://schemas.microsoft.com/office/drawing/2014/main" id="{A2235572-C1AC-4D49-8C98-43C58D5174B6}"/>
              </a:ext>
            </a:extLst>
          </p:cNvPr>
          <p:cNvSpPr>
            <a:spLocks noGrp="1"/>
          </p:cNvSpPr>
          <p:nvPr>
            <p:ph idx="1"/>
          </p:nvPr>
        </p:nvSpPr>
        <p:spPr>
          <a:xfrm>
            <a:off x="457198" y="892190"/>
            <a:ext cx="8686801" cy="308372"/>
          </a:xfrm>
        </p:spPr>
        <p:txBody>
          <a:bodyPr>
            <a:noAutofit/>
          </a:bodyPr>
          <a:lstStyle/>
          <a:p>
            <a:r>
              <a:rPr lang="en-US" sz="1400" dirty="0"/>
              <a:t>PSMs are parameterized by estimating separate survival models for different endpoints (e.g., PFS and OS) </a:t>
            </a:r>
          </a:p>
          <a:p>
            <a:endParaRPr lang="en-US" sz="1400" dirty="0"/>
          </a:p>
        </p:txBody>
      </p:sp>
      <p:sp>
        <p:nvSpPr>
          <p:cNvPr id="11" name="Content Placeholder 7">
            <a:extLst>
              <a:ext uri="{FF2B5EF4-FFF2-40B4-BE49-F238E27FC236}">
                <a16:creationId xmlns:a16="http://schemas.microsoft.com/office/drawing/2014/main" id="{D1DD1798-73E3-7F40-99F4-017CC75B6E97}"/>
              </a:ext>
            </a:extLst>
          </p:cNvPr>
          <p:cNvSpPr txBox="1">
            <a:spLocks/>
          </p:cNvSpPr>
          <p:nvPr/>
        </p:nvSpPr>
        <p:spPr>
          <a:xfrm>
            <a:off x="457200" y="1428680"/>
            <a:ext cx="1012786" cy="341127"/>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Dataset</a:t>
            </a:r>
          </a:p>
          <a:p>
            <a:endParaRPr lang="en-US" sz="1400" dirty="0"/>
          </a:p>
          <a:p>
            <a:pPr marL="0" indent="0">
              <a:buFont typeface="Wingdings" charset="2"/>
              <a:buNone/>
            </a:pPr>
            <a:endParaRPr lang="en-US" sz="1400" dirty="0"/>
          </a:p>
          <a:p>
            <a:pPr marL="0" indent="0">
              <a:buNone/>
            </a:pPr>
            <a:endParaRPr lang="en-US" sz="1400" dirty="0"/>
          </a:p>
        </p:txBody>
      </p:sp>
      <p:sp>
        <p:nvSpPr>
          <p:cNvPr id="13" name="Content Placeholder 7">
            <a:extLst>
              <a:ext uri="{FF2B5EF4-FFF2-40B4-BE49-F238E27FC236}">
                <a16:creationId xmlns:a16="http://schemas.microsoft.com/office/drawing/2014/main" id="{B194052E-860F-9D48-86DE-946F0FCA767D}"/>
              </a:ext>
            </a:extLst>
          </p:cNvPr>
          <p:cNvSpPr txBox="1">
            <a:spLocks/>
          </p:cNvSpPr>
          <p:nvPr/>
        </p:nvSpPr>
        <p:spPr>
          <a:xfrm>
            <a:off x="457200" y="2501905"/>
            <a:ext cx="1938760" cy="47736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Estimate parameters</a:t>
            </a:r>
          </a:p>
          <a:p>
            <a:endParaRPr lang="en-US" sz="1400" dirty="0"/>
          </a:p>
          <a:p>
            <a:pPr marL="0" indent="0">
              <a:buFont typeface="Wingdings" charset="2"/>
              <a:buNone/>
            </a:pPr>
            <a:endParaRPr lang="en-US" sz="1400" dirty="0"/>
          </a:p>
          <a:p>
            <a:pPr marL="0" indent="0">
              <a:buNone/>
            </a:pPr>
            <a:endParaRPr lang="en-US" sz="1400" dirty="0"/>
          </a:p>
        </p:txBody>
      </p:sp>
    </p:spTree>
    <p:extLst>
      <p:ext uri="{BB962C8B-B14F-4D97-AF65-F5344CB8AC3E}">
        <p14:creationId xmlns:p14="http://schemas.microsoft.com/office/powerpoint/2010/main" val="1233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1" grpId="0"/>
      <p:bldP spid="1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Utility</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132</a:t>
            </a:fld>
            <a:endParaRPr lang="en-US"/>
          </a:p>
        </p:txBody>
      </p:sp>
      <p:sp>
        <p:nvSpPr>
          <p:cNvPr id="6" name="Rectangle 5">
            <a:extLst>
              <a:ext uri="{FF2B5EF4-FFF2-40B4-BE49-F238E27FC236}">
                <a16:creationId xmlns:a16="http://schemas.microsoft.com/office/drawing/2014/main" id="{CEC039C4-FCDA-4F49-9162-913722D3070E}"/>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C9E26134-5C10-7241-B631-A99FBFC412C2}"/>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8864688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Cost</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133</a:t>
            </a:fld>
            <a:endParaRPr lang="en-US"/>
          </a:p>
        </p:txBody>
      </p:sp>
      <p:sp>
        <p:nvSpPr>
          <p:cNvPr id="5" name="Rectangle 4">
            <a:extLst>
              <a:ext uri="{FF2B5EF4-FFF2-40B4-BE49-F238E27FC236}">
                <a16:creationId xmlns:a16="http://schemas.microsoft.com/office/drawing/2014/main" id="{00DE427E-F726-6242-A655-11B6F5D3A8D9}"/>
              </a:ext>
            </a:extLst>
          </p:cNvPr>
          <p:cNvSpPr/>
          <p:nvPr/>
        </p:nvSpPr>
        <p:spPr>
          <a:xfrm>
            <a:off x="457200" y="1157287"/>
            <a:ext cx="45720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CB3F3A88-F53C-FD41-9241-6734D78E2417}"/>
              </a:ext>
            </a:extLst>
          </p:cNvPr>
          <p:cNvSpPr/>
          <p:nvPr/>
        </p:nvSpPr>
        <p:spPr>
          <a:xfrm>
            <a:off x="5229225" y="1157287"/>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
        <p:nvSpPr>
          <p:cNvPr id="7" name="Rectangle 6">
            <a:extLst>
              <a:ext uri="{FF2B5EF4-FFF2-40B4-BE49-F238E27FC236}">
                <a16:creationId xmlns:a16="http://schemas.microsoft.com/office/drawing/2014/main" id="{475EA5AB-D95D-2349-8EF3-BF3663B9726C}"/>
              </a:ext>
            </a:extLst>
          </p:cNvPr>
          <p:cNvSpPr/>
          <p:nvPr/>
        </p:nvSpPr>
        <p:spPr>
          <a:xfrm>
            <a:off x="457200" y="3379627"/>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 </a:t>
            </a:r>
            <a:r>
              <a:rPr lang="en-US" sz="1100" dirty="0" err="1">
                <a:latin typeface="Lucida Console" panose="020B0609040504020204" pitchFamily="49" charset="0"/>
              </a:rPr>
              <a:t>strategies$strategy_id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c(2000,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EA62A30D-7FF8-2E45-8EB4-5EF9E4856213}"/>
              </a:ext>
            </a:extLst>
          </p:cNvPr>
          <p:cNvSpPr/>
          <p:nvPr/>
        </p:nvSpPr>
        <p:spPr>
          <a:xfrm>
            <a:off x="5229225" y="3379627"/>
            <a:ext cx="3084653"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2000</a:t>
            </a:r>
          </a:p>
          <a:p>
            <a:r>
              <a:rPr lang="en-US" sz="1100" dirty="0">
                <a:latin typeface="Lucida Console" panose="020B0609040504020204" pitchFamily="49" charset="0"/>
              </a:rPr>
              <a:t>2:           2 12000</a:t>
            </a:r>
          </a:p>
        </p:txBody>
      </p:sp>
    </p:spTree>
    <p:extLst>
      <p:ext uri="{BB962C8B-B14F-4D97-AF65-F5344CB8AC3E}">
        <p14:creationId xmlns:p14="http://schemas.microsoft.com/office/powerpoint/2010/main" val="12506655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70CA-40FF-1942-A041-6E4796C4C692}"/>
              </a:ext>
            </a:extLst>
          </p:cNvPr>
          <p:cNvSpPr>
            <a:spLocks noGrp="1"/>
          </p:cNvSpPr>
          <p:nvPr>
            <p:ph type="title"/>
          </p:nvPr>
        </p:nvSpPr>
        <p:spPr/>
        <p:txBody>
          <a:bodyPr/>
          <a:lstStyle/>
          <a:p>
            <a:r>
              <a:rPr lang="en-US" dirty="0"/>
              <a:t>Simulation – Construct the model</a:t>
            </a:r>
            <a:br>
              <a:rPr lang="en-US" dirty="0"/>
            </a:br>
            <a:r>
              <a:rPr lang="en-US" b="0" dirty="0"/>
              <a:t>Survival models</a:t>
            </a:r>
            <a:endParaRPr lang="en-US" dirty="0"/>
          </a:p>
        </p:txBody>
      </p:sp>
      <p:sp>
        <p:nvSpPr>
          <p:cNvPr id="3" name="Content Placeholder 2">
            <a:extLst>
              <a:ext uri="{FF2B5EF4-FFF2-40B4-BE49-F238E27FC236}">
                <a16:creationId xmlns:a16="http://schemas.microsoft.com/office/drawing/2014/main" id="{8B655E0F-1503-F249-ADBE-69EE293C1EC6}"/>
              </a:ext>
            </a:extLst>
          </p:cNvPr>
          <p:cNvSpPr>
            <a:spLocks noGrp="1"/>
          </p:cNvSpPr>
          <p:nvPr>
            <p:ph idx="1"/>
          </p:nvPr>
        </p:nvSpPr>
        <p:spPr/>
        <p:txBody>
          <a:bodyPr>
            <a:normAutofit/>
          </a:bodyPr>
          <a:lstStyle/>
          <a:p>
            <a:r>
              <a:rPr lang="en-US" sz="1400" dirty="0"/>
              <a:t>Survival predictions are made as a function of the fitted Weibull models and input data. The latter consists of each treatment strategy and patient combination</a:t>
            </a:r>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7F6DF776-6785-3644-8FD6-7848D77F0F1E}"/>
              </a:ext>
            </a:extLst>
          </p:cNvPr>
          <p:cNvSpPr>
            <a:spLocks noGrp="1"/>
          </p:cNvSpPr>
          <p:nvPr>
            <p:ph type="sldNum" sz="quarter" idx="4"/>
          </p:nvPr>
        </p:nvSpPr>
        <p:spPr/>
        <p:txBody>
          <a:bodyPr/>
          <a:lstStyle/>
          <a:p>
            <a:fld id="{CF7A681D-9A53-0F41-890B-1BA01E4644AD}" type="slidenum">
              <a:rPr lang="en-US" smtClean="0"/>
              <a:pPr/>
              <a:t>134</a:t>
            </a:fld>
            <a:endParaRPr lang="en-US"/>
          </a:p>
        </p:txBody>
      </p:sp>
      <p:sp>
        <p:nvSpPr>
          <p:cNvPr id="5" name="Rectangle 4">
            <a:extLst>
              <a:ext uri="{FF2B5EF4-FFF2-40B4-BE49-F238E27FC236}">
                <a16:creationId xmlns:a16="http://schemas.microsoft.com/office/drawing/2014/main" id="{0DF74282-8502-ED4C-826E-CA1A3EB8A9E8}"/>
              </a:ext>
            </a:extLst>
          </p:cNvPr>
          <p:cNvSpPr/>
          <p:nvPr/>
        </p:nvSpPr>
        <p:spPr>
          <a:xfrm>
            <a:off x="549798" y="1741404"/>
            <a:ext cx="7945272"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5EC02731-63CF-8047-88A1-FF3CD7CF9A57}"/>
              </a:ext>
            </a:extLst>
          </p:cNvPr>
          <p:cNvSpPr/>
          <p:nvPr/>
        </p:nvSpPr>
        <p:spPr>
          <a:xfrm>
            <a:off x="549798" y="2106328"/>
            <a:ext cx="7402010" cy="1338828"/>
          </a:xfrm>
          <a:prstGeom prst="rect">
            <a:avLst/>
          </a:prstGeom>
        </p:spPr>
        <p:txBody>
          <a:bodyPr wrap="square">
            <a:spAutoFit/>
          </a:bodyPr>
          <a:lstStyle/>
          <a:p>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strategy_name</a:t>
            </a:r>
            <a:r>
              <a:rPr lang="en-US" sz="900" dirty="0">
                <a:latin typeface="Lucida Console" panose="020B0609040504020204" pitchFamily="49" charset="0"/>
              </a:rPr>
              <a:t> </a:t>
            </a:r>
            <a:r>
              <a:rPr lang="en-US" sz="900" dirty="0" err="1">
                <a:latin typeface="Lucida Console" panose="020B0609040504020204" pitchFamily="49" charset="0"/>
              </a:rPr>
              <a:t>patient_wt</a:t>
            </a:r>
            <a:r>
              <a:rPr lang="en-US" sz="900" dirty="0">
                <a:latin typeface="Lucida Console" panose="020B0609040504020204" pitchFamily="49" charset="0"/>
              </a:rPr>
              <a:t> age female</a:t>
            </a:r>
          </a:p>
          <a:p>
            <a:r>
              <a:rPr lang="en-US" sz="900" dirty="0">
                <a:latin typeface="Lucida Console" panose="020B0609040504020204" pitchFamily="49" charset="0"/>
              </a:rPr>
              <a:t>1:           1          1           SOC       0.25  45      0</a:t>
            </a:r>
          </a:p>
          <a:p>
            <a:r>
              <a:rPr lang="en-US" sz="900" dirty="0">
                <a:latin typeface="Lucida Console" panose="020B0609040504020204" pitchFamily="49" charset="0"/>
              </a:rPr>
              <a:t>2:           1          2           SOC       0.25  45      1</a:t>
            </a:r>
          </a:p>
          <a:p>
            <a:r>
              <a:rPr lang="en-US" sz="900" dirty="0">
                <a:latin typeface="Lucida Console" panose="020B0609040504020204" pitchFamily="49" charset="0"/>
              </a:rPr>
              <a:t>3:           1          3           SOC       0.25  65      0</a:t>
            </a:r>
          </a:p>
          <a:p>
            <a:r>
              <a:rPr lang="en-US" sz="900" dirty="0">
                <a:latin typeface="Lucida Console" panose="020B0609040504020204" pitchFamily="49" charset="0"/>
              </a:rPr>
              <a:t>4:           1          4           SOC       0.25  65      1</a:t>
            </a:r>
          </a:p>
          <a:p>
            <a:r>
              <a:rPr lang="en-US" sz="900" dirty="0">
                <a:latin typeface="Lucida Console" panose="020B0609040504020204" pitchFamily="49" charset="0"/>
              </a:rPr>
              <a:t>5:           2          1           New       0.25  45      0</a:t>
            </a:r>
          </a:p>
          <a:p>
            <a:r>
              <a:rPr lang="en-US" sz="900" dirty="0">
                <a:latin typeface="Lucida Console" panose="020B0609040504020204" pitchFamily="49" charset="0"/>
              </a:rPr>
              <a:t>6:           2          2           New       0.25  45      1</a:t>
            </a:r>
          </a:p>
          <a:p>
            <a:r>
              <a:rPr lang="en-US" sz="900" dirty="0">
                <a:latin typeface="Lucida Console" panose="020B0609040504020204" pitchFamily="49" charset="0"/>
              </a:rPr>
              <a:t>7:           2          3           New       0.25  65      0</a:t>
            </a:r>
          </a:p>
          <a:p>
            <a:r>
              <a:rPr lang="en-US" sz="900" dirty="0">
                <a:latin typeface="Lucida Console" panose="020B0609040504020204" pitchFamily="49" charset="0"/>
              </a:rPr>
              <a:t>8:           2          4           New       0.25  65      1</a:t>
            </a:r>
          </a:p>
        </p:txBody>
      </p:sp>
      <p:sp>
        <p:nvSpPr>
          <p:cNvPr id="7" name="Rectangle 6">
            <a:extLst>
              <a:ext uri="{FF2B5EF4-FFF2-40B4-BE49-F238E27FC236}">
                <a16:creationId xmlns:a16="http://schemas.microsoft.com/office/drawing/2014/main" id="{703FD3F1-009B-F547-93D1-82E2C7F239F9}"/>
              </a:ext>
            </a:extLst>
          </p:cNvPr>
          <p:cNvSpPr/>
          <p:nvPr/>
        </p:nvSpPr>
        <p:spPr>
          <a:xfrm>
            <a:off x="549798" y="3803144"/>
            <a:ext cx="7945272"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a:t>
            </a:r>
            <a:r>
              <a:rPr lang="en-US" sz="1100" dirty="0">
                <a:latin typeface="Lucida Console" panose="020B0609040504020204" pitchFamily="49" charset="0"/>
              </a:rPr>
              <a:t> &lt;- </a:t>
            </a:r>
            <a:r>
              <a:rPr lang="en-US" sz="1100" b="1" dirty="0" err="1">
                <a:latin typeface="Lucida Console" panose="020B0609040504020204" pitchFamily="49" charset="0"/>
              </a:rPr>
              <a:t>create_PsmCurves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psfit_wei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input_data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survmods_data</a:t>
            </a:r>
            <a:r>
              <a:rPr lang="en-US" sz="1100" dirty="0">
                <a:latin typeface="Lucida Console" panose="020B0609040504020204" pitchFamily="49" charset="0"/>
              </a:rPr>
              <a:t>, </a:t>
            </a:r>
          </a:p>
          <a:p>
            <a:r>
              <a:rPr lang="en-US" sz="1100" dirty="0">
                <a:latin typeface="Lucida Console" panose="020B0609040504020204" pitchFamily="49" charset="0"/>
              </a:rPr>
              <a:t>                             n = 100,</a:t>
            </a:r>
          </a:p>
          <a:p>
            <a:r>
              <a:rPr lang="en-US" sz="1100" dirty="0">
                <a:latin typeface="Lucida Console" panose="020B0609040504020204" pitchFamily="49" charset="0"/>
              </a:rPr>
              <a:t>                             uncertainty = "bootstrap", </a:t>
            </a:r>
          </a:p>
          <a:p>
            <a:r>
              <a:rPr lang="en-US" sz="1100" dirty="0">
                <a:latin typeface="Lucida Console" panose="020B0609040504020204" pitchFamily="49" charset="0"/>
              </a:rPr>
              <a:t>                             </a:t>
            </a:r>
            <a:r>
              <a:rPr lang="en-US" sz="1100" dirty="0" err="1">
                <a:latin typeface="Lucida Console" panose="020B0609040504020204" pitchFamily="49" charset="0"/>
              </a:rPr>
              <a:t>est_data</a:t>
            </a:r>
            <a:r>
              <a:rPr lang="en-US" sz="1100" dirty="0">
                <a:latin typeface="Lucida Console" panose="020B0609040504020204" pitchFamily="49" charset="0"/>
              </a:rPr>
              <a:t>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ACB7CF16-6208-944C-A3AD-5F5A0C61D0DF}"/>
              </a:ext>
            </a:extLst>
          </p:cNvPr>
          <p:cNvSpPr/>
          <p:nvPr/>
        </p:nvSpPr>
        <p:spPr>
          <a:xfrm>
            <a:off x="5463219" y="3788842"/>
            <a:ext cx="3031851" cy="1061829"/>
          </a:xfrm>
          <a:prstGeom prst="rect">
            <a:avLst/>
          </a:prstGeom>
        </p:spPr>
        <p:txBody>
          <a:bodyPr wrap="square">
            <a:spAutoFit/>
          </a:bodyPr>
          <a:lstStyle/>
          <a:p>
            <a:r>
              <a:rPr lang="en-US" sz="1050" i="1" dirty="0">
                <a:solidFill>
                  <a:srgbClr val="002060"/>
                </a:solidFill>
              </a:rPr>
              <a:t>We must specify arguments related to the PSA. </a:t>
            </a:r>
          </a:p>
          <a:p>
            <a:r>
              <a:rPr lang="en-US" sz="1050" i="1" dirty="0">
                <a:solidFill>
                  <a:srgbClr val="002060"/>
                </a:solidFill>
              </a:rPr>
              <a:t>We sample the parameters via bootstrapping, whereby the survival models are refit repeatedly to resamples of the estimation dataset. It preserves the correlation between PFS and OS and ensures that the curves do not cross</a:t>
            </a:r>
          </a:p>
        </p:txBody>
      </p:sp>
    </p:spTree>
    <p:extLst>
      <p:ext uri="{BB962C8B-B14F-4D97-AF65-F5344CB8AC3E}">
        <p14:creationId xmlns:p14="http://schemas.microsoft.com/office/powerpoint/2010/main" val="408819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135</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63149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94173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136</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Psm$new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1030314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F4B4-FC7A-B348-AC34-192670BC3D72}"/>
              </a:ext>
            </a:extLst>
          </p:cNvPr>
          <p:cNvSpPr>
            <a:spLocks noGrp="1"/>
          </p:cNvSpPr>
          <p:nvPr>
            <p:ph type="title"/>
          </p:nvPr>
        </p:nvSpPr>
        <p:spPr/>
        <p:txBody>
          <a:bodyPr/>
          <a:lstStyle/>
          <a:p>
            <a:r>
              <a:rPr lang="en-US" dirty="0"/>
              <a:t>Simulation - Simulating outcomes</a:t>
            </a:r>
            <a:br>
              <a:rPr lang="en-US" dirty="0"/>
            </a:br>
            <a:r>
              <a:rPr lang="en-US" b="0" dirty="0"/>
              <a:t>Survival curves</a:t>
            </a:r>
            <a:endParaRPr lang="en-US" dirty="0"/>
          </a:p>
        </p:txBody>
      </p:sp>
      <p:sp>
        <p:nvSpPr>
          <p:cNvPr id="4" name="Slide Number Placeholder 3">
            <a:extLst>
              <a:ext uri="{FF2B5EF4-FFF2-40B4-BE49-F238E27FC236}">
                <a16:creationId xmlns:a16="http://schemas.microsoft.com/office/drawing/2014/main" id="{8E39B92F-CF92-B948-8623-560CD552ED0E}"/>
              </a:ext>
            </a:extLst>
          </p:cNvPr>
          <p:cNvSpPr>
            <a:spLocks noGrp="1"/>
          </p:cNvSpPr>
          <p:nvPr>
            <p:ph type="sldNum" sz="quarter" idx="4"/>
          </p:nvPr>
        </p:nvSpPr>
        <p:spPr/>
        <p:txBody>
          <a:bodyPr/>
          <a:lstStyle/>
          <a:p>
            <a:fld id="{CF7A681D-9A53-0F41-890B-1BA01E4644AD}" type="slidenum">
              <a:rPr lang="en-US" smtClean="0"/>
              <a:pPr/>
              <a:t>137</a:t>
            </a:fld>
            <a:endParaRPr lang="en-US"/>
          </a:p>
        </p:txBody>
      </p:sp>
      <p:sp>
        <p:nvSpPr>
          <p:cNvPr id="5" name="Rectangle 4">
            <a:extLst>
              <a:ext uri="{FF2B5EF4-FFF2-40B4-BE49-F238E27FC236}">
                <a16:creationId xmlns:a16="http://schemas.microsoft.com/office/drawing/2014/main" id="{EC70E1B3-7D66-224E-A86A-2C03376492B6}"/>
              </a:ext>
            </a:extLst>
          </p:cNvPr>
          <p:cNvSpPr/>
          <p:nvPr/>
        </p:nvSpPr>
        <p:spPr>
          <a:xfrm>
            <a:off x="457199" y="1143000"/>
            <a:ext cx="5249119"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times &lt;- </a:t>
            </a:r>
            <a:r>
              <a:rPr lang="en-US" sz="1100" dirty="0" err="1">
                <a:latin typeface="Lucida Console" panose="020B0609040504020204" pitchFamily="49" charset="0"/>
              </a:rPr>
              <a:t>seq</a:t>
            </a:r>
            <a:r>
              <a:rPr lang="en-US" sz="1100" dirty="0">
                <a:latin typeface="Lucida Console" panose="020B0609040504020204" pitchFamily="49" charset="0"/>
              </a:rPr>
              <a:t>(0, 50, by = .1)</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$sim_survival</a:t>
            </a:r>
            <a:r>
              <a:rPr lang="en-US" sz="1100" dirty="0">
                <a:latin typeface="Lucida Console" panose="020B0609040504020204" pitchFamily="49" charset="0"/>
              </a:rPr>
              <a:t>(t = times)</a:t>
            </a:r>
          </a:p>
          <a:p>
            <a:endParaRPr lang="en-US" sz="1100" dirty="0">
              <a:latin typeface="Lucida Console" panose="020B0609040504020204" pitchFamily="49" charset="0"/>
            </a:endParaRP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$survival</a:t>
            </a:r>
            <a:r>
              <a:rPr lang="en-US" sz="1100" dirty="0">
                <a:latin typeface="Lucida Console" panose="020B0609040504020204" pitchFamily="49" charset="0"/>
              </a:rPr>
              <a:t>_, ci = TRUE,</a:t>
            </a:r>
          </a:p>
          <a:p>
            <a:r>
              <a:rPr lang="en-US" sz="1100" dirty="0">
                <a:latin typeface="Lucida Console" panose="020B0609040504020204" pitchFamily="49" charset="0"/>
              </a:rPr>
              <a:t>         labels = labs)</a:t>
            </a:r>
          </a:p>
        </p:txBody>
      </p:sp>
      <p:pic>
        <p:nvPicPr>
          <p:cNvPr id="7" name="Picture 6">
            <a:extLst>
              <a:ext uri="{FF2B5EF4-FFF2-40B4-BE49-F238E27FC236}">
                <a16:creationId xmlns:a16="http://schemas.microsoft.com/office/drawing/2014/main" id="{E804F225-BB17-B74E-A167-01D50C87C6A9}"/>
              </a:ext>
            </a:extLst>
          </p:cNvPr>
          <p:cNvPicPr>
            <a:picLocks noChangeAspect="1"/>
          </p:cNvPicPr>
          <p:nvPr/>
        </p:nvPicPr>
        <p:blipFill>
          <a:blip r:embed="rId2"/>
          <a:stretch>
            <a:fillRect/>
          </a:stretch>
        </p:blipFill>
        <p:spPr>
          <a:xfrm>
            <a:off x="3009418" y="2306591"/>
            <a:ext cx="4664597" cy="2709909"/>
          </a:xfrm>
          <a:prstGeom prst="rect">
            <a:avLst/>
          </a:prstGeom>
        </p:spPr>
      </p:pic>
    </p:spTree>
    <p:extLst>
      <p:ext uri="{BB962C8B-B14F-4D97-AF65-F5344CB8AC3E}">
        <p14:creationId xmlns:p14="http://schemas.microsoft.com/office/powerpoint/2010/main" val="16212283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2458-66F6-9443-9BAF-80A9F68E9E8B}"/>
              </a:ext>
            </a:extLst>
          </p:cNvPr>
          <p:cNvSpPr>
            <a:spLocks noGrp="1"/>
          </p:cNvSpPr>
          <p:nvPr>
            <p:ph type="title"/>
          </p:nvPr>
        </p:nvSpPr>
        <p:spPr/>
        <p:txBody>
          <a:bodyPr/>
          <a:lstStyle/>
          <a:p>
            <a:r>
              <a:rPr lang="en-US" dirty="0"/>
              <a:t>Simulation - Simulating outcomes</a:t>
            </a:r>
            <a:br>
              <a:rPr lang="en-US" dirty="0"/>
            </a:br>
            <a:r>
              <a:rPr lang="en-US" b="0" dirty="0"/>
              <a:t>Health state probabilities</a:t>
            </a:r>
            <a:endParaRPr lang="en-US" dirty="0"/>
          </a:p>
        </p:txBody>
      </p:sp>
      <p:sp>
        <p:nvSpPr>
          <p:cNvPr id="4" name="Slide Number Placeholder 3">
            <a:extLst>
              <a:ext uri="{FF2B5EF4-FFF2-40B4-BE49-F238E27FC236}">
                <a16:creationId xmlns:a16="http://schemas.microsoft.com/office/drawing/2014/main" id="{3A0B68C4-E094-CB45-ACA4-1D281DAE84A5}"/>
              </a:ext>
            </a:extLst>
          </p:cNvPr>
          <p:cNvSpPr>
            <a:spLocks noGrp="1"/>
          </p:cNvSpPr>
          <p:nvPr>
            <p:ph type="sldNum" sz="quarter" idx="4"/>
          </p:nvPr>
        </p:nvSpPr>
        <p:spPr/>
        <p:txBody>
          <a:bodyPr/>
          <a:lstStyle/>
          <a:p>
            <a:fld id="{CF7A681D-9A53-0F41-890B-1BA01E4644AD}" type="slidenum">
              <a:rPr lang="en-US" smtClean="0"/>
              <a:pPr/>
              <a:t>138</a:t>
            </a:fld>
            <a:endParaRPr lang="en-US"/>
          </a:p>
        </p:txBody>
      </p:sp>
      <p:sp>
        <p:nvSpPr>
          <p:cNvPr id="6" name="Rectangle 5">
            <a:extLst>
              <a:ext uri="{FF2B5EF4-FFF2-40B4-BE49-F238E27FC236}">
                <a16:creationId xmlns:a16="http://schemas.microsoft.com/office/drawing/2014/main" id="{042B8726-FFF7-2149-A217-9A05F2D148A2}"/>
              </a:ext>
            </a:extLst>
          </p:cNvPr>
          <p:cNvSpPr/>
          <p:nvPr/>
        </p:nvSpPr>
        <p:spPr>
          <a:xfrm>
            <a:off x="457200" y="1241984"/>
            <a:ext cx="5665808"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b="1" dirty="0">
                <a:latin typeface="Lucida Console" panose="020B0609040504020204" pitchFamily="49" charset="0"/>
              </a:rPr>
              <a:t>()</a:t>
            </a:r>
          </a:p>
        </p:txBody>
      </p:sp>
      <p:sp>
        <p:nvSpPr>
          <p:cNvPr id="8" name="Rectangle 7">
            <a:extLst>
              <a:ext uri="{FF2B5EF4-FFF2-40B4-BE49-F238E27FC236}">
                <a16:creationId xmlns:a16="http://schemas.microsoft.com/office/drawing/2014/main" id="{101597F6-05AD-4F4C-BF94-E9ED59322534}"/>
              </a:ext>
            </a:extLst>
          </p:cNvPr>
          <p:cNvSpPr/>
          <p:nvPr/>
        </p:nvSpPr>
        <p:spPr>
          <a:xfrm>
            <a:off x="801888" y="1779854"/>
            <a:ext cx="6927448" cy="1938992"/>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t      </a:t>
            </a:r>
            <a:r>
              <a:rPr lang="en-US" sz="1000" dirty="0" err="1">
                <a:latin typeface="Lucida Console" panose="020B0609040504020204" pitchFamily="49" charset="0"/>
              </a:rPr>
              <a:t>prob</a:t>
            </a:r>
            <a:endParaRPr lang="en-US" sz="1000" dirty="0">
              <a:latin typeface="Lucida Console" panose="020B0609040504020204" pitchFamily="49" charset="0"/>
            </a:endParaRPr>
          </a:p>
          <a:p>
            <a:r>
              <a:rPr lang="en-US" sz="1000" dirty="0">
                <a:latin typeface="Lucida Console" panose="020B0609040504020204" pitchFamily="49" charset="0"/>
              </a:rPr>
              <a:t>      1:      1           1          1      1       0.25        1  0.0 1.0000000</a:t>
            </a:r>
          </a:p>
          <a:p>
            <a:r>
              <a:rPr lang="en-US" sz="1000" dirty="0">
                <a:latin typeface="Lucida Console" panose="020B0609040504020204" pitchFamily="49" charset="0"/>
              </a:rPr>
              <a:t>      2:      1           1          1      1       0.25        1  0.1 0.9998138</a:t>
            </a:r>
          </a:p>
          <a:p>
            <a:r>
              <a:rPr lang="en-US" sz="1000" dirty="0">
                <a:latin typeface="Lucida Console" panose="020B0609040504020204" pitchFamily="49" charset="0"/>
              </a:rPr>
              <a:t>      3:      1           1          1      1       0.25        1  0.2 0.9992079</a:t>
            </a:r>
          </a:p>
          <a:p>
            <a:r>
              <a:rPr lang="en-US" sz="1000" dirty="0">
                <a:latin typeface="Lucida Console" panose="020B0609040504020204" pitchFamily="49" charset="0"/>
              </a:rPr>
              <a:t>      4:      1           1          1      1       0.25        1  0.3 0.9981533</a:t>
            </a:r>
          </a:p>
          <a:p>
            <a:r>
              <a:rPr lang="en-US" sz="1000" dirty="0">
                <a:latin typeface="Lucida Console" panose="020B0609040504020204" pitchFamily="49" charset="0"/>
              </a:rPr>
              <a:t>      5:      1           1          1      1       0.25        1  0.4 0.9966344</a:t>
            </a:r>
          </a:p>
          <a:p>
            <a:r>
              <a:rPr lang="en-US" sz="1000" dirty="0">
                <a:latin typeface="Lucida Console" panose="020B0609040504020204" pitchFamily="49" charset="0"/>
              </a:rPr>
              <a:t>     ---                                                                        </a:t>
            </a:r>
          </a:p>
          <a:p>
            <a:r>
              <a:rPr lang="en-US" sz="1000" dirty="0">
                <a:latin typeface="Lucida Console" panose="020B0609040504020204" pitchFamily="49" charset="0"/>
              </a:rPr>
              <a:t>1202396:    100           2          4      1       0.25        3 49.6 1.0000000</a:t>
            </a:r>
          </a:p>
          <a:p>
            <a:r>
              <a:rPr lang="en-US" sz="1000" dirty="0">
                <a:latin typeface="Lucida Console" panose="020B0609040504020204" pitchFamily="49" charset="0"/>
              </a:rPr>
              <a:t>1202397:    100           2          4      1       0.25        3 49.7 1.0000000</a:t>
            </a:r>
          </a:p>
          <a:p>
            <a:r>
              <a:rPr lang="en-US" sz="1000" dirty="0">
                <a:latin typeface="Lucida Console" panose="020B0609040504020204" pitchFamily="49" charset="0"/>
              </a:rPr>
              <a:t>1202398:    100           2          4      1       0.25        3 49.8 1.0000000</a:t>
            </a:r>
          </a:p>
          <a:p>
            <a:r>
              <a:rPr lang="en-US" sz="1000" dirty="0">
                <a:latin typeface="Lucida Console" panose="020B0609040504020204" pitchFamily="49" charset="0"/>
              </a:rPr>
              <a:t>1202399:    100           2          4      1       0.25        3 49.9 1.0000000</a:t>
            </a:r>
          </a:p>
          <a:p>
            <a:r>
              <a:rPr lang="en-US" sz="1000" dirty="0">
                <a:latin typeface="Lucida Console" panose="020B0609040504020204" pitchFamily="49" charset="0"/>
              </a:rPr>
              <a:t>1202400:    100           2          4      1       0.25        3 50.0 1.0000000</a:t>
            </a:r>
          </a:p>
        </p:txBody>
      </p:sp>
    </p:spTree>
    <p:extLst>
      <p:ext uri="{BB962C8B-B14F-4D97-AF65-F5344CB8AC3E}">
        <p14:creationId xmlns:p14="http://schemas.microsoft.com/office/powerpoint/2010/main" val="3102383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40E37-A148-AB44-832E-6505213BB42C}"/>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F17462A9-C3A9-7E41-9EC9-47CD3AA49C70}"/>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5" name="Rectangle 4">
            <a:extLst>
              <a:ext uri="{FF2B5EF4-FFF2-40B4-BE49-F238E27FC236}">
                <a16:creationId xmlns:a16="http://schemas.microsoft.com/office/drawing/2014/main" id="{523C6CAA-0279-1540-99BB-8221C49A8523}"/>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6" name="Rectangle 5">
            <a:extLst>
              <a:ext uri="{FF2B5EF4-FFF2-40B4-BE49-F238E27FC236}">
                <a16:creationId xmlns:a16="http://schemas.microsoft.com/office/drawing/2014/main" id="{2A5ED1ED-D6F6-3941-84D3-89BE0A9523A7}"/>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9" name="Rectangle 8">
            <a:extLst>
              <a:ext uri="{FF2B5EF4-FFF2-40B4-BE49-F238E27FC236}">
                <a16:creationId xmlns:a16="http://schemas.microsoft.com/office/drawing/2014/main" id="{143648B4-D215-E243-B0E8-CAEE268F560E}"/>
              </a:ext>
            </a:extLst>
          </p:cNvPr>
          <p:cNvSpPr/>
          <p:nvPr/>
        </p:nvSpPr>
        <p:spPr>
          <a:xfrm>
            <a:off x="915618" y="3320218"/>
            <a:ext cx="6699987"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category    costs</a:t>
            </a:r>
          </a:p>
          <a:p>
            <a:r>
              <a:rPr lang="en-US" sz="1000" dirty="0">
                <a:latin typeface="Lucida Console" panose="020B0609040504020204" pitchFamily="49" charset="0"/>
              </a:rPr>
              <a:t>1:      1           1          1      1       0.25        1 0.03     Drug 9793.773</a:t>
            </a:r>
          </a:p>
          <a:p>
            <a:r>
              <a:rPr lang="en-US" sz="1000" dirty="0">
                <a:latin typeface="Lucida Console" panose="020B0609040504020204" pitchFamily="49" charset="0"/>
              </a:rPr>
              <a:t>2:      1           1          1      1       0.25        2 0.03     Drug 8184.694</a:t>
            </a:r>
          </a:p>
          <a:p>
            <a:r>
              <a:rPr lang="en-US" sz="1000" dirty="0">
                <a:latin typeface="Lucida Console" panose="020B0609040504020204" pitchFamily="49" charset="0"/>
              </a:rPr>
              <a:t>3:      1           1          2      1       0.25        1 0.03     Drug 8435.481</a:t>
            </a:r>
          </a:p>
          <a:p>
            <a:r>
              <a:rPr lang="en-US" sz="1000" dirty="0">
                <a:latin typeface="Lucida Console" panose="020B0609040504020204" pitchFamily="49" charset="0"/>
              </a:rPr>
              <a:t>4:      1           1          2      1       0.25        2 0.03     Drug 8340.050</a:t>
            </a:r>
          </a:p>
          <a:p>
            <a:r>
              <a:rPr lang="en-US" sz="1000" dirty="0">
                <a:latin typeface="Lucida Console" panose="020B0609040504020204" pitchFamily="49" charset="0"/>
              </a:rPr>
              <a:t>5:      1           1          3      1       0.25        1 0.03     Drug 9793.773</a:t>
            </a:r>
          </a:p>
          <a:p>
            <a:r>
              <a:rPr lang="en-US" sz="1000" dirty="0">
                <a:latin typeface="Lucida Console" panose="020B0609040504020204" pitchFamily="49" charset="0"/>
              </a:rPr>
              <a:t>6:      1           1          3      1       0.25        2 0.03     Drug 8184.694</a:t>
            </a:r>
          </a:p>
        </p:txBody>
      </p:sp>
      <p:sp>
        <p:nvSpPr>
          <p:cNvPr id="10" name="Rectangle 9">
            <a:extLst>
              <a:ext uri="{FF2B5EF4-FFF2-40B4-BE49-F238E27FC236}">
                <a16:creationId xmlns:a16="http://schemas.microsoft.com/office/drawing/2014/main" id="{C38EABB9-D0AC-4249-9527-9E5562839ED5}"/>
              </a:ext>
            </a:extLst>
          </p:cNvPr>
          <p:cNvSpPr/>
          <p:nvPr/>
        </p:nvSpPr>
        <p:spPr>
          <a:xfrm>
            <a:off x="915618" y="1335127"/>
            <a:ext cx="6557058"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lys</a:t>
            </a:r>
            <a:endParaRPr lang="en-US" sz="1000" dirty="0">
              <a:latin typeface="Lucida Console" panose="020B0609040504020204" pitchFamily="49" charset="0"/>
            </a:endParaRPr>
          </a:p>
          <a:p>
            <a:r>
              <a:rPr lang="en-US" sz="1000" dirty="0">
                <a:latin typeface="Lucida Console" panose="020B0609040504020204" pitchFamily="49" charset="0"/>
              </a:rPr>
              <a:t>1:      1           1          1      1       0.25        1 0.03 3.954569 4.896886</a:t>
            </a:r>
          </a:p>
          <a:p>
            <a:r>
              <a:rPr lang="en-US" sz="1000" dirty="0">
                <a:latin typeface="Lucida Console" panose="020B0609040504020204" pitchFamily="49" charset="0"/>
              </a:rPr>
              <a:t>2:      1           1          1      1       0.25        2 0.03 2.491677 4.092347</a:t>
            </a:r>
          </a:p>
          <a:p>
            <a:r>
              <a:rPr lang="en-US" sz="1000" dirty="0">
                <a:latin typeface="Lucida Console" panose="020B0609040504020204" pitchFamily="49" charset="0"/>
              </a:rPr>
              <a:t>3:      1           1          2      1       0.25        1 0.03 3.406112 4.217740</a:t>
            </a:r>
          </a:p>
          <a:p>
            <a:r>
              <a:rPr lang="en-US" sz="1000" dirty="0">
                <a:latin typeface="Lucida Console" panose="020B0609040504020204" pitchFamily="49" charset="0"/>
              </a:rPr>
              <a:t>4:      1           1          2      1       0.25        2 0.03 2.538972 4.170025</a:t>
            </a:r>
          </a:p>
          <a:p>
            <a:r>
              <a:rPr lang="en-US" sz="1000" dirty="0">
                <a:latin typeface="Lucida Console" panose="020B0609040504020204" pitchFamily="49" charset="0"/>
              </a:rPr>
              <a:t>5:      1           1          3      1       0.25        1 0.03 3.954569 4.896886</a:t>
            </a:r>
          </a:p>
          <a:p>
            <a:r>
              <a:rPr lang="en-US" sz="1000" dirty="0">
                <a:latin typeface="Lucida Console" panose="020B0609040504020204" pitchFamily="49" charset="0"/>
              </a:rPr>
              <a:t>6:      1           1          3      1       0.25        2 0.03 2.491677 4.092347</a:t>
            </a:r>
          </a:p>
        </p:txBody>
      </p:sp>
    </p:spTree>
    <p:extLst>
      <p:ext uri="{BB962C8B-B14F-4D97-AF65-F5344CB8AC3E}">
        <p14:creationId xmlns:p14="http://schemas.microsoft.com/office/powerpoint/2010/main" val="12675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140</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3" name="Rectangle 2">
            <a:extLst>
              <a:ext uri="{FF2B5EF4-FFF2-40B4-BE49-F238E27FC236}">
                <a16:creationId xmlns:a16="http://schemas.microsoft.com/office/drawing/2014/main" id="{7D5C6725-5BC1-F94A-8542-0ACAE4AE577E}"/>
              </a:ext>
            </a:extLst>
          </p:cNvPr>
          <p:cNvSpPr/>
          <p:nvPr/>
        </p:nvSpPr>
        <p:spPr>
          <a:xfrm>
            <a:off x="549797" y="2274114"/>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0.88 (0.61, 1.17)</a:t>
            </a:r>
          </a:p>
          <a:p>
            <a:r>
              <a:rPr lang="en-US" sz="1100" dirty="0">
                <a:latin typeface="Lucida Console" panose="020B0609040504020204" pitchFamily="49" charset="0"/>
              </a:rPr>
              <a:t>2: Incremental costs  102,746 (92,119, 113,340)</a:t>
            </a:r>
          </a:p>
          <a:p>
            <a:r>
              <a:rPr lang="en-US" sz="1100" dirty="0">
                <a:latin typeface="Lucida Console" panose="020B0609040504020204" pitchFamily="49" charset="0"/>
              </a:rPr>
              <a:t>3:   Incremental NMB -58,941 (-70,112, -48,391)</a:t>
            </a:r>
          </a:p>
          <a:p>
            <a:r>
              <a:rPr lang="en-US" sz="1100" dirty="0">
                <a:latin typeface="Lucida Console" panose="020B0609040504020204" pitchFamily="49" charset="0"/>
              </a:rPr>
              <a:t>4:              ICER                    117,277</a:t>
            </a:r>
          </a:p>
        </p:txBody>
      </p:sp>
    </p:spTree>
    <p:extLst>
      <p:ext uri="{BB962C8B-B14F-4D97-AF65-F5344CB8AC3E}">
        <p14:creationId xmlns:p14="http://schemas.microsoft.com/office/powerpoint/2010/main" val="26598166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states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(survival models),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create_PsmCurves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Psm$new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using the model constructed in Step 3</a:t>
            </a:r>
          </a:p>
          <a:p>
            <a:pPr marL="785812" lvl="2" indent="-342900"/>
            <a:r>
              <a:rPr lang="en-US" sz="1200" dirty="0"/>
              <a:t>$</a:t>
            </a:r>
            <a:r>
              <a:rPr lang="en-US" sz="1200" dirty="0" err="1">
                <a:latin typeface="Lucida Console" panose="020B0609040504020204" pitchFamily="49" charset="0"/>
              </a:rPr>
              <a:t>sim_survival</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141</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33522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94E957-B9FE-964B-A9E4-B400F322B983}"/>
              </a:ext>
            </a:extLst>
          </p:cNvPr>
          <p:cNvPicPr>
            <a:picLocks noChangeAspect="1"/>
          </p:cNvPicPr>
          <p:nvPr/>
        </p:nvPicPr>
        <p:blipFill>
          <a:blip r:embed="rId2"/>
          <a:stretch>
            <a:fillRect/>
          </a:stretch>
        </p:blipFill>
        <p:spPr>
          <a:xfrm>
            <a:off x="3374442" y="0"/>
            <a:ext cx="576955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142</a:t>
            </a:fld>
            <a:endParaRPr lang="en-US"/>
          </a:p>
        </p:txBody>
      </p:sp>
    </p:spTree>
    <p:extLst>
      <p:ext uri="{BB962C8B-B14F-4D97-AF65-F5344CB8AC3E}">
        <p14:creationId xmlns:p14="http://schemas.microsoft.com/office/powerpoint/2010/main" val="87818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7677DF-5242-594D-944C-2FDA88D79208}"/>
              </a:ext>
            </a:extLst>
          </p:cNvPr>
          <p:cNvPicPr>
            <a:picLocks noChangeAspect="1"/>
          </p:cNvPicPr>
          <p:nvPr/>
        </p:nvPicPr>
        <p:blipFill rotWithShape="1">
          <a:blip r:embed="rId2"/>
          <a:srcRect b="16871"/>
          <a:stretch/>
        </p:blipFill>
        <p:spPr>
          <a:xfrm>
            <a:off x="0" y="857790"/>
            <a:ext cx="9144000" cy="4158710"/>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https://hesim-</a:t>
            </a:r>
            <a:r>
              <a:rPr lang="en-US" sz="2000" dirty="0" err="1">
                <a:solidFill>
                  <a:srgbClr val="C30D3E"/>
                </a:solidFill>
              </a:rPr>
              <a:t>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/articles/05-psm.html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143</a:t>
            </a:fld>
            <a:endParaRPr lang="en-US"/>
          </a:p>
        </p:txBody>
      </p:sp>
    </p:spTree>
    <p:extLst>
      <p:ext uri="{BB962C8B-B14F-4D97-AF65-F5344CB8AC3E}">
        <p14:creationId xmlns:p14="http://schemas.microsoft.com/office/powerpoint/2010/main" val="30826781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6: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“05-psm.R”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144</a:t>
            </a:fld>
            <a:endParaRPr lang="en-US"/>
          </a:p>
        </p:txBody>
      </p:sp>
    </p:spTree>
    <p:extLst>
      <p:ext uri="{BB962C8B-B14F-4D97-AF65-F5344CB8AC3E}">
        <p14:creationId xmlns:p14="http://schemas.microsoft.com/office/powerpoint/2010/main" val="37225854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146</a:t>
            </a:fld>
            <a:endParaRPr lang="en-US"/>
          </a:p>
        </p:txBody>
      </p:sp>
    </p:spTree>
    <p:extLst>
      <p:ext uri="{BB962C8B-B14F-4D97-AF65-F5344CB8AC3E}">
        <p14:creationId xmlns:p14="http://schemas.microsoft.com/office/powerpoint/2010/main" val="27990263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147</a:t>
            </a:fld>
            <a:endParaRPr lang="en-US"/>
          </a:p>
        </p:txBody>
      </p:sp>
    </p:spTree>
    <p:extLst>
      <p:ext uri="{BB962C8B-B14F-4D97-AF65-F5344CB8AC3E}">
        <p14:creationId xmlns:p14="http://schemas.microsoft.com/office/powerpoint/2010/main" val="2919429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148</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149</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150</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151</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154</a:t>
            </a:fld>
            <a:endParaRPr lang="en-US"/>
          </a:p>
        </p:txBody>
      </p:sp>
    </p:spTree>
    <p:extLst>
      <p:ext uri="{BB962C8B-B14F-4D97-AF65-F5344CB8AC3E}">
        <p14:creationId xmlns:p14="http://schemas.microsoft.com/office/powerpoint/2010/main" val="30329073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Summary of model types</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3157622863"/>
              </p:ext>
            </p:extLst>
          </p:nvPr>
        </p:nvGraphicFramePr>
        <p:xfrm>
          <a:off x="457200" y="1006430"/>
          <a:ext cx="8358555" cy="3104606"/>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rowSpan="3">
                  <a:txBody>
                    <a:bodyPr/>
                    <a:lstStyle/>
                    <a:p>
                      <a:r>
                        <a:rPr lang="en-US" sz="1200" dirty="0"/>
                        <a:t>State transition models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solidFill>
                            <a:schemeClr val="accent3"/>
                          </a:solidFill>
                        </a:rPr>
                        <a:t>time-inhomogeneous Markov models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accent3"/>
                          </a:solidFill>
                          <a:latin typeface="+mn-lt"/>
                          <a:ea typeface="+mn-ea"/>
                          <a:cs typeface="+mn-cs"/>
                        </a:rPr>
                        <a:t>individual-level continuous time state transition models (</a:t>
                      </a:r>
                      <a:r>
                        <a:rPr lang="en-US" sz="1200" kern="1200" dirty="0" err="1">
                          <a:solidFill>
                            <a:schemeClr val="accent3"/>
                          </a:solidFill>
                          <a:latin typeface="+mn-lt"/>
                          <a:ea typeface="+mn-ea"/>
                          <a:cs typeface="+mn-cs"/>
                        </a:rPr>
                        <a:t>iCTSTM</a:t>
                      </a:r>
                      <a:r>
                        <a:rPr lang="en-US" sz="1200" kern="1200" dirty="0">
                          <a:solidFill>
                            <a:schemeClr val="accent3"/>
                          </a:solidFill>
                          <a:latin typeface="+mn-lt"/>
                          <a:ea typeface="+mn-ea"/>
                          <a:cs typeface="+mn-cs"/>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500743">
                <a:tc gridSpan="2">
                  <a:txBody>
                    <a:bodyPr/>
                    <a:lstStyle/>
                    <a:p>
                      <a:pPr marL="0" algn="l" defTabSz="457200" rtl="0" eaLnBrk="1" latinLnBrk="0" hangingPunct="1"/>
                      <a:r>
                        <a:rPr lang="en-US" sz="1200" kern="1200" dirty="0">
                          <a:solidFill>
                            <a:schemeClr val="dk1"/>
                          </a:solidFill>
                          <a:latin typeface="+mn-lt"/>
                          <a:ea typeface="+mn-ea"/>
                          <a:cs typeface="+mn-cs"/>
                        </a:rPr>
                        <a:t>Partitioned survival 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Cohort</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3"/>
                          </a:solidFill>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430622"/>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p:txBody>
      </p:sp>
    </p:spTree>
    <p:extLst>
      <p:ext uri="{BB962C8B-B14F-4D97-AF65-F5344CB8AC3E}">
        <p14:creationId xmlns:p14="http://schemas.microsoft.com/office/powerpoint/2010/main" val="211126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a:xfrm>
            <a:off x="457200" y="952902"/>
            <a:ext cx="7616825" cy="3586148"/>
          </a:xfrm>
        </p:spPr>
        <p:txBody>
          <a:bodyPr>
            <a:normAutofit/>
          </a:bodyPr>
          <a:lstStyle/>
          <a:p>
            <a:pPr marL="0" indent="0">
              <a:lnSpc>
                <a:spcPct val="110000"/>
              </a:lnSpc>
              <a:spcBef>
                <a:spcPts val="600"/>
              </a:spcBef>
              <a:buNone/>
            </a:pPr>
            <a:r>
              <a:rPr lang="en-US" sz="1200" dirty="0"/>
              <a:t>Day 1</a:t>
            </a:r>
          </a:p>
          <a:p>
            <a:pPr>
              <a:lnSpc>
                <a:spcPct val="110000"/>
              </a:lnSpc>
              <a:spcBef>
                <a:spcPts val="600"/>
              </a:spcBef>
            </a:pPr>
            <a:r>
              <a:rPr lang="en-US" sz="1200" dirty="0"/>
              <a:t>Introduction</a:t>
            </a:r>
          </a:p>
          <a:p>
            <a:pPr>
              <a:lnSpc>
                <a:spcPct val="110000"/>
              </a:lnSpc>
              <a:spcBef>
                <a:spcPts val="600"/>
              </a:spcBef>
            </a:pPr>
            <a:r>
              <a:rPr lang="en-US" sz="1200" dirty="0"/>
              <a:t>Basic model taxonomy</a:t>
            </a:r>
          </a:p>
          <a:p>
            <a:pPr>
              <a:lnSpc>
                <a:spcPct val="110000"/>
              </a:lnSpc>
              <a:spcBef>
                <a:spcPts val="600"/>
              </a:spcBef>
            </a:pPr>
            <a:r>
              <a:rPr lang="en-US" sz="1200" dirty="0"/>
              <a:t>Simple Markov cohort model</a:t>
            </a:r>
          </a:p>
          <a:p>
            <a:pPr>
              <a:lnSpc>
                <a:spcPct val="110000"/>
              </a:lnSpc>
              <a:spcBef>
                <a:spcPts val="600"/>
              </a:spcBef>
            </a:pPr>
            <a:r>
              <a:rPr lang="en-US" sz="1200" dirty="0"/>
              <a:t>Incorporating PSA</a:t>
            </a:r>
          </a:p>
          <a:p>
            <a:pPr>
              <a:lnSpc>
                <a:spcPct val="110000"/>
              </a:lnSpc>
              <a:spcBef>
                <a:spcPts val="600"/>
              </a:spcBef>
            </a:pPr>
            <a:r>
              <a:rPr lang="en-US" sz="1200" dirty="0"/>
              <a:t>Cost-effectiveness analysis</a:t>
            </a:r>
          </a:p>
          <a:p>
            <a:pPr marL="0" indent="0">
              <a:lnSpc>
                <a:spcPct val="110000"/>
              </a:lnSpc>
              <a:spcBef>
                <a:spcPts val="600"/>
              </a:spcBef>
              <a:buNone/>
            </a:pPr>
            <a:endParaRPr lang="en-US" sz="1200" dirty="0"/>
          </a:p>
          <a:p>
            <a:pPr marL="0" indent="0">
              <a:lnSpc>
                <a:spcPct val="110000"/>
              </a:lnSpc>
              <a:spcBef>
                <a:spcPts val="600"/>
              </a:spcBef>
              <a:buNone/>
            </a:pPr>
            <a:r>
              <a:rPr lang="en-US" sz="1200" dirty="0"/>
              <a:t>Day 2</a:t>
            </a:r>
          </a:p>
          <a:p>
            <a:pPr>
              <a:lnSpc>
                <a:spcPct val="110000"/>
              </a:lnSpc>
              <a:spcBef>
                <a:spcPts val="600"/>
              </a:spcBef>
            </a:pPr>
            <a:r>
              <a:rPr lang="en-US" sz="1200" dirty="0"/>
              <a:t>Simple Markov cohort model in hesim</a:t>
            </a:r>
          </a:p>
          <a:p>
            <a:pPr>
              <a:lnSpc>
                <a:spcPct val="110000"/>
              </a:lnSpc>
              <a:spcBef>
                <a:spcPts val="600"/>
              </a:spcBef>
            </a:pPr>
            <a:r>
              <a:rPr lang="en-US" sz="1200" dirty="0"/>
              <a:t>Semi-Markov multi-state model</a:t>
            </a:r>
          </a:p>
          <a:p>
            <a:pPr>
              <a:lnSpc>
                <a:spcPct val="110000"/>
              </a:lnSpc>
              <a:spcBef>
                <a:spcPts val="600"/>
              </a:spcBef>
            </a:pPr>
            <a:r>
              <a:rPr lang="en-US" sz="1200" dirty="0"/>
              <a:t>Partitioned survival model </a:t>
            </a:r>
          </a:p>
          <a:p>
            <a:pPr>
              <a:lnSpc>
                <a:spcPct val="110000"/>
              </a:lnSpc>
              <a:spcBef>
                <a:spcPts val="600"/>
              </a:spcBef>
            </a:pPr>
            <a:r>
              <a:rPr lang="en-US" sz="1200"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CD4C4-B5D2-E94B-AF1E-E487B3D07178}"/>
              </a:ext>
            </a:extLst>
          </p:cNvPr>
          <p:cNvPicPr>
            <a:picLocks noChangeAspect="1"/>
          </p:cNvPicPr>
          <p:nvPr/>
        </p:nvPicPr>
        <p:blipFill rotWithShape="1">
          <a:blip r:embed="rId2"/>
          <a:srcRect b="15290"/>
          <a:stretch/>
        </p:blipFill>
        <p:spPr>
          <a:xfrm>
            <a:off x="0" y="920411"/>
            <a:ext cx="9144000" cy="4223089"/>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D6E33B-C0D0-3749-BD02-EC596D5EDB9E}"/>
              </a:ext>
            </a:extLst>
          </p:cNvPr>
          <p:cNvPicPr>
            <a:picLocks noChangeAspect="1"/>
          </p:cNvPicPr>
          <p:nvPr/>
        </p:nvPicPr>
        <p:blipFill rotWithShape="1">
          <a:blip r:embed="rId2"/>
          <a:srcRect b="18195"/>
          <a:stretch/>
        </p:blipFill>
        <p:spPr>
          <a:xfrm>
            <a:off x="0" y="1044779"/>
            <a:ext cx="9144000" cy="4098721"/>
          </a:xfrm>
          <a:prstGeom prst="rect">
            <a:avLst/>
          </a:prstGeom>
        </p:spPr>
      </p:pic>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63149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7" name="Picture 6">
            <a:extLst>
              <a:ext uri="{FF2B5EF4-FFF2-40B4-BE49-F238E27FC236}">
                <a16:creationId xmlns:a16="http://schemas.microsoft.com/office/drawing/2014/main" id="{A1DA5491-B1BC-9846-821C-5DC13F84CB60}"/>
              </a:ext>
            </a:extLst>
          </p:cNvPr>
          <p:cNvPicPr>
            <a:picLocks noChangeAspect="1"/>
          </p:cNvPicPr>
          <p:nvPr/>
        </p:nvPicPr>
        <p:blipFill>
          <a:blip r:embed="rId2"/>
          <a:stretch>
            <a:fillRect/>
          </a:stretch>
        </p:blipFill>
        <p:spPr>
          <a:xfrm>
            <a:off x="651232" y="1272340"/>
            <a:ext cx="7715250" cy="387116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output</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ce_sim</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
        <p:nvSpPr>
          <p:cNvPr id="8" name="Rectangle 7">
            <a:extLst>
              <a:ext uri="{FF2B5EF4-FFF2-40B4-BE49-F238E27FC236}">
                <a16:creationId xmlns:a16="http://schemas.microsoft.com/office/drawing/2014/main" id="{6A38EE60-F477-0047-B248-76269875B8C0}"/>
              </a:ext>
            </a:extLst>
          </p:cNvPr>
          <p:cNvSpPr/>
          <p:nvPr/>
        </p:nvSpPr>
        <p:spPr>
          <a:xfrm>
            <a:off x="4355024" y="4480253"/>
            <a:ext cx="4572000" cy="261610"/>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793E91EF-0CE3-A946-8A08-4142EB3C7EE1}"/>
              </a:ext>
            </a:extLst>
          </p:cNvPr>
          <p:cNvSpPr/>
          <p:nvPr/>
        </p:nvSpPr>
        <p:spPr>
          <a:xfrm>
            <a:off x="4265612" y="4203254"/>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4754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ce_sim_wider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125028.7</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1122960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a:t>Cost-effectiveness analysis</a:t>
            </a:r>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C0039-28E5-AD4D-B15E-AACD7FB42736}"/>
              </a:ext>
            </a:extLst>
          </p:cNvPr>
          <p:cNvPicPr>
            <a:picLocks noChangeAspect="1"/>
          </p:cNvPicPr>
          <p:nvPr/>
        </p:nvPicPr>
        <p:blipFill rotWithShape="1">
          <a:blip r:embed="rId3"/>
          <a:srcRect b="15754"/>
          <a:stretch/>
        </p:blipFill>
        <p:spPr>
          <a:xfrm>
            <a:off x="0" y="923513"/>
            <a:ext cx="9144000" cy="421998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10" name="Picture 9">
            <a:extLst>
              <a:ext uri="{FF2B5EF4-FFF2-40B4-BE49-F238E27FC236}">
                <a16:creationId xmlns:a16="http://schemas.microsoft.com/office/drawing/2014/main" id="{A5A8A8E6-8E9B-3D48-9B77-1E3BD8BA4E9D}"/>
              </a:ext>
            </a:extLst>
          </p:cNvPr>
          <p:cNvPicPr>
            <a:picLocks noChangeAspect="1"/>
          </p:cNvPicPr>
          <p:nvPr/>
        </p:nvPicPr>
        <p:blipFill rotWithShape="1">
          <a:blip r:embed="rId2"/>
          <a:srcRect b="15084"/>
          <a:stretch/>
        </p:blipFill>
        <p:spPr>
          <a:xfrm>
            <a:off x="0" y="904291"/>
            <a:ext cx="9144000" cy="4239209"/>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69</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lnSpcReduction="10000"/>
          </a:bodyPr>
          <a:lstStyle/>
          <a:p>
            <a:r>
              <a:rPr lang="en-US" dirty="0" err="1">
                <a:solidFill>
                  <a:schemeClr val="accent2"/>
                </a:solidFill>
                <a:latin typeface="Lucida Console" panose="020B0609040504020204" pitchFamily="49" charset="0"/>
                <a:ea typeface="+mj-ea"/>
              </a:rPr>
              <a:t>hesim</a:t>
            </a:r>
            <a:r>
              <a:rPr lang="en-US" dirty="0"/>
              <a:t> can be used to perform CEA and summarize decision uncertainty</a:t>
            </a:r>
          </a:p>
          <a:p>
            <a:pPr lvl="1"/>
            <a:r>
              <a:rPr lang="en-US" dirty="0"/>
              <a:t>Other R packages such as </a:t>
            </a:r>
            <a:r>
              <a:rPr lang="en-US" dirty="0">
                <a:latin typeface="Lucida Console" panose="020B0609040504020204" pitchFamily="49" charset="0"/>
              </a:rPr>
              <a:t>BCEA</a:t>
            </a:r>
            <a:r>
              <a:rPr lang="en-US" dirty="0"/>
              <a:t>, </a:t>
            </a:r>
            <a:r>
              <a:rPr lang="en-US" dirty="0" err="1">
                <a:latin typeface="Lucida Console" panose="020B0609040504020204" pitchFamily="49" charset="0"/>
              </a:rPr>
              <a:t>dampack</a:t>
            </a:r>
            <a:r>
              <a:rPr lang="en-US" dirty="0"/>
              <a:t>, </a:t>
            </a:r>
            <a:r>
              <a:rPr lang="en-US" dirty="0">
                <a:latin typeface="Lucida Console" panose="020B0609040504020204" pitchFamily="49" charset="0"/>
              </a:rPr>
              <a:t>SAVI</a:t>
            </a:r>
            <a:r>
              <a:rPr lang="en-US" dirty="0"/>
              <a:t>, and EVSI could also be considered, especially for more advanced value of information analysis</a:t>
            </a:r>
          </a:p>
          <a:p>
            <a:pPr marL="0" indent="0">
              <a:buNone/>
            </a:pPr>
            <a:endParaRPr lang="en-US" dirty="0"/>
          </a:p>
          <a:p>
            <a:r>
              <a:rPr lang="en-US" dirty="0"/>
              <a:t>Implementation via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Both are ”generic” functions that work with (</a:t>
            </a:r>
            <a:r>
              <a:rPr lang="en-US" dirty="0" err="1"/>
              <a:t>i</a:t>
            </a:r>
            <a:r>
              <a:rPr lang="en-US" dirty="0"/>
              <a:t>) data frame like objects or (ii) “</a:t>
            </a:r>
            <a:r>
              <a:rPr lang="en-US" dirty="0" err="1"/>
              <a:t>ce</a:t>
            </a:r>
            <a:r>
              <a:rPr lang="en-US" dirty="0"/>
              <a:t>” objects </a:t>
            </a:r>
          </a:p>
          <a:p>
            <a:endParaRPr lang="en-US" dirty="0"/>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733999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2586246"/>
            <a:ext cx="5171592"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cea_pw_out2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 comparator = “</a:t>
            </a:r>
            <a:r>
              <a:rPr lang="en-US" sz="1100" dirty="0">
                <a:solidFill>
                  <a:schemeClr val="accent6"/>
                </a:solidFill>
                <a:latin typeface="Lucida Console" panose="020B0609040504020204" pitchFamily="49" charset="0"/>
              </a:rPr>
              <a:t>SOC”</a:t>
            </a:r>
            <a:r>
              <a:rPr lang="en-US" sz="1100" dirty="0">
                <a:latin typeface="Lucida Console" panose="020B0609040504020204" pitchFamily="49" charset="0"/>
              </a:rPr>
              <a:t>, </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p>
          <a:p>
            <a:r>
              <a:rPr lang="en-US" sz="1100" dirty="0">
                <a:solidFill>
                  <a:schemeClr val="accent6"/>
                </a:solidFill>
                <a:latin typeface="Lucida Console" panose="020B0609040504020204" pitchFamily="49" charset="0"/>
              </a:rPr>
              <a:t>  </a:t>
            </a:r>
            <a:r>
              <a:rPr lang="en-US" sz="1100" dirty="0">
                <a:latin typeface="Lucida Console" panose="020B0609040504020204" pitchFamily="49" charset="0"/>
              </a:rPr>
              <a:t>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cea_out2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268366E0-E782-5D4C-BA7A-920194C1514C}"/>
              </a:ext>
            </a:extLst>
          </p:cNvPr>
          <p:cNvSpPr/>
          <p:nvPr/>
        </p:nvSpPr>
        <p:spPr>
          <a:xfrm>
            <a:off x="5628792" y="659304"/>
            <a:ext cx="3357195" cy="1754326"/>
          </a:xfrm>
          <a:prstGeom prst="rect">
            <a:avLst/>
          </a:prstGeom>
        </p:spPr>
        <p:txBody>
          <a:bodyPr wrap="square">
            <a:spAutoFit/>
          </a:bodyPr>
          <a:lstStyle/>
          <a:p>
            <a:r>
              <a:rPr lang="en-US" sz="900" dirty="0">
                <a:latin typeface="Lucida Console" panose="020B0609040504020204" pitchFamily="49" charset="0"/>
              </a:rPr>
              <a:t>      sample strategy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endParaRPr lang="en-US" sz="900" dirty="0">
              <a:latin typeface="Lucida Console" panose="020B0609040504020204" pitchFamily="49" charset="0"/>
            </a:endParaRPr>
          </a:p>
          <a:p>
            <a:r>
              <a:rPr lang="en-US" sz="900" dirty="0">
                <a:latin typeface="Lucida Console" panose="020B0609040504020204" pitchFamily="49" charset="0"/>
              </a:rPr>
              <a:t>   1:      1      New 23.30567 372636.3</a:t>
            </a:r>
          </a:p>
          <a:p>
            <a:r>
              <a:rPr lang="en-US" sz="900" dirty="0">
                <a:latin typeface="Lucida Console" panose="020B0609040504020204" pitchFamily="49" charset="0"/>
              </a:rPr>
              <a:t>   2:      1      SOC 21.36614 103030.7</a:t>
            </a:r>
          </a:p>
          <a:p>
            <a:r>
              <a:rPr lang="en-US" sz="900" dirty="0">
                <a:latin typeface="Lucida Console" panose="020B0609040504020204" pitchFamily="49" charset="0"/>
              </a:rPr>
              <a:t>   3:      2      New 23.49382 380159.8</a:t>
            </a:r>
          </a:p>
          <a:p>
            <a:r>
              <a:rPr lang="en-US" sz="900" dirty="0">
                <a:latin typeface="Lucida Console" panose="020B0609040504020204" pitchFamily="49" charset="0"/>
              </a:rPr>
              <a:t>   4:      2      SOC 22.71959 104017.1</a:t>
            </a:r>
          </a:p>
          <a:p>
            <a:r>
              <a:rPr lang="en-US" sz="900" dirty="0">
                <a:latin typeface="Lucida Console" panose="020B0609040504020204" pitchFamily="49" charset="0"/>
              </a:rPr>
              <a:t>   5:      3      New 23.35243 463270.5</a:t>
            </a:r>
          </a:p>
          <a:p>
            <a:r>
              <a:rPr lang="en-US" sz="900" dirty="0">
                <a:latin typeface="Lucida Console" panose="020B0609040504020204" pitchFamily="49" charset="0"/>
              </a:rPr>
              <a:t>  ---                                  </a:t>
            </a:r>
          </a:p>
          <a:p>
            <a:r>
              <a:rPr lang="en-US" sz="900" dirty="0">
                <a:latin typeface="Lucida Console" panose="020B0609040504020204" pitchFamily="49" charset="0"/>
              </a:rPr>
              <a:t>1996:    998      SOC 20.63295 166641.1</a:t>
            </a:r>
          </a:p>
          <a:p>
            <a:r>
              <a:rPr lang="en-US" sz="900" dirty="0">
                <a:latin typeface="Lucida Console" panose="020B0609040504020204" pitchFamily="49" charset="0"/>
              </a:rPr>
              <a:t>1997:    999      New 21.82111 356686.6</a:t>
            </a:r>
          </a:p>
          <a:p>
            <a:r>
              <a:rPr lang="en-US" sz="900" dirty="0">
                <a:latin typeface="Lucida Console" panose="020B0609040504020204" pitchFamily="49" charset="0"/>
              </a:rPr>
              <a:t>1998:    999      SOC 19.58578 104643.0</a:t>
            </a:r>
          </a:p>
          <a:p>
            <a:r>
              <a:rPr lang="en-US" sz="900" dirty="0">
                <a:latin typeface="Lucida Console" panose="020B0609040504020204" pitchFamily="49" charset="0"/>
              </a:rPr>
              <a:t>1999:   1000      New 23.03594 559476.0</a:t>
            </a:r>
          </a:p>
          <a:p>
            <a:r>
              <a:rPr lang="en-US" sz="900" dirty="0">
                <a:latin typeface="Lucida Console" panose="020B0609040504020204" pitchFamily="49" charset="0"/>
              </a:rPr>
              <a:t>2000:   1000      SOC 21.79923 320811.6</a:t>
            </a:r>
          </a:p>
        </p:txBody>
      </p:sp>
      <p:sp>
        <p:nvSpPr>
          <p:cNvPr id="11" name="Rectangle 10">
            <a:extLst>
              <a:ext uri="{FF2B5EF4-FFF2-40B4-BE49-F238E27FC236}">
                <a16:creationId xmlns:a16="http://schemas.microsoft.com/office/drawing/2014/main" id="{61902D40-46D2-B84F-BDD2-11A555760176}"/>
              </a:ext>
            </a:extLst>
          </p:cNvPr>
          <p:cNvSpPr/>
          <p:nvPr/>
        </p:nvSpPr>
        <p:spPr>
          <a:xfrm>
            <a:off x="457200" y="936303"/>
            <a:ext cx="4572000" cy="600164"/>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markov_ce</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a:t>
            </a:r>
            <a:r>
              <a:rPr lang="en-US" sz="1100" dirty="0">
                <a:solidFill>
                  <a:srgbClr val="2E6FBB"/>
                </a:solidFill>
                <a:latin typeface="Lucida Console" panose="020B0609040504020204" pitchFamily="49" charset="0"/>
              </a:rPr>
              <a:t>-cohort-</a:t>
            </a:r>
            <a:r>
              <a:rPr lang="en-US" sz="1100"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solidFill>
                  <a:srgbClr val="2E6FBB"/>
                </a:solidFill>
                <a:latin typeface="Lucida Console" panose="020B0609040504020204" pitchFamily="49" charset="0"/>
              </a:rPr>
              <a:t>markov_ce</a:t>
            </a:r>
            <a:endParaRPr lang="en-US" sz="1100" dirty="0">
              <a:solidFill>
                <a:srgbClr val="2E6FBB"/>
              </a:solidFill>
              <a:latin typeface="Lucida Console" panose="020B0609040504020204" pitchFamily="49" charset="0"/>
            </a:endParaRPr>
          </a:p>
        </p:txBody>
      </p:sp>
    </p:spTree>
    <p:extLst>
      <p:ext uri="{BB962C8B-B14F-4D97-AF65-F5344CB8AC3E}">
        <p14:creationId xmlns:p14="http://schemas.microsoft.com/office/powerpoint/2010/main" val="3742984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Incremental cost-effectiveness ratio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6" name="Rectangle 5">
            <a:extLst>
              <a:ext uri="{FF2B5EF4-FFF2-40B4-BE49-F238E27FC236}">
                <a16:creationId xmlns:a16="http://schemas.microsoft.com/office/drawing/2014/main" id="{367E02F7-6305-E84D-ACAB-4F849E0CDBCE}"/>
              </a:ext>
            </a:extLst>
          </p:cNvPr>
          <p:cNvSpPr/>
          <p:nvPr/>
        </p:nvSpPr>
        <p:spPr>
          <a:xfrm>
            <a:off x="514442" y="1315387"/>
            <a:ext cx="6008335"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a:solidFill>
                  <a:srgbClr val="2E6FBB"/>
                </a:solidFill>
                <a:latin typeface="Lucida Console" panose="020B0609040504020204" pitchFamily="49" charset="0"/>
              </a:rPr>
              <a:t>cea_pw_out2</a:t>
            </a:r>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 = 50000)</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pic>
        <p:nvPicPr>
          <p:cNvPr id="13" name="Picture 12">
            <a:extLst>
              <a:ext uri="{FF2B5EF4-FFF2-40B4-BE49-F238E27FC236}">
                <a16:creationId xmlns:a16="http://schemas.microsoft.com/office/drawing/2014/main" id="{CF63B790-FB9E-604A-BE0D-808117A30676}"/>
              </a:ext>
            </a:extLst>
          </p:cNvPr>
          <p:cNvPicPr>
            <a:picLocks noChangeAspect="1"/>
          </p:cNvPicPr>
          <p:nvPr/>
        </p:nvPicPr>
        <p:blipFill>
          <a:blip r:embed="rId2"/>
          <a:stretch>
            <a:fillRect/>
          </a:stretch>
        </p:blipFill>
        <p:spPr>
          <a:xfrm>
            <a:off x="762000" y="1918661"/>
            <a:ext cx="4648200" cy="1092200"/>
          </a:xfrm>
          <a:prstGeom prst="rect">
            <a:avLst/>
          </a:prstGeom>
        </p:spPr>
      </p:pic>
    </p:spTree>
    <p:extLst>
      <p:ext uri="{BB962C8B-B14F-4D97-AF65-F5344CB8AC3E}">
        <p14:creationId xmlns:p14="http://schemas.microsoft.com/office/powerpoint/2010/main" val="18357671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Representing decision uncertainty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629587" y="871886"/>
            <a:ext cx="2108269"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plot_ceplane</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7" name="Picture 6">
            <a:extLst>
              <a:ext uri="{FF2B5EF4-FFF2-40B4-BE49-F238E27FC236}">
                <a16:creationId xmlns:a16="http://schemas.microsoft.com/office/drawing/2014/main" id="{F7BB4D47-854A-AB4E-85CA-B29DE283D85D}"/>
              </a:ext>
            </a:extLst>
          </p:cNvPr>
          <p:cNvPicPr>
            <a:picLocks noChangeAspect="1"/>
          </p:cNvPicPr>
          <p:nvPr/>
        </p:nvPicPr>
        <p:blipFill>
          <a:blip r:embed="rId2"/>
          <a:stretch>
            <a:fillRect/>
          </a:stretch>
        </p:blipFill>
        <p:spPr>
          <a:xfrm>
            <a:off x="777244" y="1216076"/>
            <a:ext cx="2670494" cy="1826617"/>
          </a:xfrm>
          <a:prstGeom prst="rect">
            <a:avLst/>
          </a:prstGeom>
        </p:spPr>
      </p:pic>
      <p:sp>
        <p:nvSpPr>
          <p:cNvPr id="8" name="Rectangle 7">
            <a:extLst>
              <a:ext uri="{FF2B5EF4-FFF2-40B4-BE49-F238E27FC236}">
                <a16:creationId xmlns:a16="http://schemas.microsoft.com/office/drawing/2014/main" id="{F852382E-B2C4-4841-98D9-CC7F414B0A41}"/>
              </a:ext>
            </a:extLst>
          </p:cNvPr>
          <p:cNvSpPr/>
          <p:nvPr/>
        </p:nvSpPr>
        <p:spPr>
          <a:xfrm>
            <a:off x="629587" y="3042693"/>
            <a:ext cx="3185487"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plot_ceac</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10" name="Picture 9">
            <a:extLst>
              <a:ext uri="{FF2B5EF4-FFF2-40B4-BE49-F238E27FC236}">
                <a16:creationId xmlns:a16="http://schemas.microsoft.com/office/drawing/2014/main" id="{1F601F41-E354-B346-8E87-C40483BA96A3}"/>
              </a:ext>
            </a:extLst>
          </p:cNvPr>
          <p:cNvPicPr>
            <a:picLocks noChangeAspect="1"/>
          </p:cNvPicPr>
          <p:nvPr/>
        </p:nvPicPr>
        <p:blipFill>
          <a:blip r:embed="rId3"/>
          <a:stretch>
            <a:fillRect/>
          </a:stretch>
        </p:blipFill>
        <p:spPr>
          <a:xfrm>
            <a:off x="777244" y="3314700"/>
            <a:ext cx="2673685" cy="1828800"/>
          </a:xfrm>
          <a:prstGeom prst="rect">
            <a:avLst/>
          </a:prstGeom>
        </p:spPr>
      </p:pic>
      <p:sp>
        <p:nvSpPr>
          <p:cNvPr id="11" name="Rectangle 10">
            <a:extLst>
              <a:ext uri="{FF2B5EF4-FFF2-40B4-BE49-F238E27FC236}">
                <a16:creationId xmlns:a16="http://schemas.microsoft.com/office/drawing/2014/main" id="{3B402215-E581-0F40-ACDF-2A373BB46329}"/>
              </a:ext>
            </a:extLst>
          </p:cNvPr>
          <p:cNvSpPr/>
          <p:nvPr/>
        </p:nvSpPr>
        <p:spPr>
          <a:xfrm>
            <a:off x="5247467" y="869255"/>
            <a:ext cx="1646605"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plot_ceaf</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3" name="Picture 12">
            <a:extLst>
              <a:ext uri="{FF2B5EF4-FFF2-40B4-BE49-F238E27FC236}">
                <a16:creationId xmlns:a16="http://schemas.microsoft.com/office/drawing/2014/main" id="{DA7B4899-6631-0B41-A551-FC014826984E}"/>
              </a:ext>
            </a:extLst>
          </p:cNvPr>
          <p:cNvPicPr>
            <a:picLocks noChangeAspect="1"/>
          </p:cNvPicPr>
          <p:nvPr/>
        </p:nvPicPr>
        <p:blipFill>
          <a:blip r:embed="rId4"/>
          <a:stretch>
            <a:fillRect/>
          </a:stretch>
        </p:blipFill>
        <p:spPr>
          <a:xfrm>
            <a:off x="5527471" y="1216076"/>
            <a:ext cx="2673684" cy="1828800"/>
          </a:xfrm>
          <a:prstGeom prst="rect">
            <a:avLst/>
          </a:prstGeom>
        </p:spPr>
      </p:pic>
      <p:sp>
        <p:nvSpPr>
          <p:cNvPr id="14" name="Rectangle 13">
            <a:extLst>
              <a:ext uri="{FF2B5EF4-FFF2-40B4-BE49-F238E27FC236}">
                <a16:creationId xmlns:a16="http://schemas.microsoft.com/office/drawing/2014/main" id="{806B8B48-5B8F-9141-9CBF-1C7AAFE629E9}"/>
              </a:ext>
            </a:extLst>
          </p:cNvPr>
          <p:cNvSpPr/>
          <p:nvPr/>
        </p:nvSpPr>
        <p:spPr>
          <a:xfrm>
            <a:off x="5247467" y="3042692"/>
            <a:ext cx="3182112"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plot_evpi</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8" name="Picture 17">
            <a:extLst>
              <a:ext uri="{FF2B5EF4-FFF2-40B4-BE49-F238E27FC236}">
                <a16:creationId xmlns:a16="http://schemas.microsoft.com/office/drawing/2014/main" id="{AB3C57AE-9B56-934D-BBF5-3C5B4DF14A91}"/>
              </a:ext>
            </a:extLst>
          </p:cNvPr>
          <p:cNvPicPr>
            <a:picLocks noChangeAspect="1"/>
          </p:cNvPicPr>
          <p:nvPr/>
        </p:nvPicPr>
        <p:blipFill>
          <a:blip r:embed="rId5"/>
          <a:stretch>
            <a:fillRect/>
          </a:stretch>
        </p:blipFill>
        <p:spPr>
          <a:xfrm>
            <a:off x="5527471" y="3314700"/>
            <a:ext cx="2673684" cy="1828800"/>
          </a:xfrm>
          <a:prstGeom prst="rect">
            <a:avLst/>
          </a:prstGeom>
        </p:spPr>
      </p:pic>
      <p:sp>
        <p:nvSpPr>
          <p:cNvPr id="3" name="TextBox 2">
            <a:extLst>
              <a:ext uri="{FF2B5EF4-FFF2-40B4-BE49-F238E27FC236}">
                <a16:creationId xmlns:a16="http://schemas.microsoft.com/office/drawing/2014/main" id="{8F67C6D4-31F0-6C4A-A001-8F6151240C9A}"/>
              </a:ext>
            </a:extLst>
          </p:cNvPr>
          <p:cNvSpPr txBox="1"/>
          <p:nvPr/>
        </p:nvSpPr>
        <p:spPr>
          <a:xfrm>
            <a:off x="4635500" y="647700"/>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6725683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75</a:t>
            </a:fld>
            <a:endParaRPr lang="en-US"/>
          </a:p>
        </p:txBody>
      </p:sp>
      <p:pic>
        <p:nvPicPr>
          <p:cNvPr id="12" name="Picture 11">
            <a:extLst>
              <a:ext uri="{FF2B5EF4-FFF2-40B4-BE49-F238E27FC236}">
                <a16:creationId xmlns:a16="http://schemas.microsoft.com/office/drawing/2014/main" id="{D8B2F04E-732D-B944-82A2-BA9EE4B7BB57}"/>
              </a:ext>
            </a:extLst>
          </p:cNvPr>
          <p:cNvPicPr>
            <a:picLocks noChangeAspect="1"/>
          </p:cNvPicPr>
          <p:nvPr/>
        </p:nvPicPr>
        <p:blipFill>
          <a:blip r:embed="rId2"/>
          <a:stretch>
            <a:fillRect/>
          </a:stretch>
        </p:blipFill>
        <p:spPr>
          <a:xfrm>
            <a:off x="2917980" y="0"/>
            <a:ext cx="6226020"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F4E8B-BD92-334F-B28C-C3ED1D5D47C1}"/>
              </a:ext>
            </a:extLst>
          </p:cNvPr>
          <p:cNvPicPr>
            <a:picLocks noChangeAspect="1"/>
          </p:cNvPicPr>
          <p:nvPr/>
        </p:nvPicPr>
        <p:blipFill rotWithShape="1">
          <a:blip r:embed="rId2"/>
          <a:srcRect b="15825"/>
          <a:stretch/>
        </p:blipFill>
        <p:spPr>
          <a:xfrm>
            <a:off x="0" y="918259"/>
            <a:ext cx="9144000" cy="4225241"/>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76</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830275" y="1861204"/>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“06-cea.R”</a:t>
            </a:r>
          </a:p>
          <a:p>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77</a:t>
            </a:fld>
            <a:endParaRPr lang="en-US"/>
          </a:p>
        </p:txBody>
      </p:sp>
    </p:spTree>
    <p:extLst>
      <p:ext uri="{BB962C8B-B14F-4D97-AF65-F5344CB8AC3E}">
        <p14:creationId xmlns:p14="http://schemas.microsoft.com/office/powerpoint/2010/main" val="21157413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8B7144-8119-7F4C-8E0F-B781241B3862}"/>
              </a:ext>
            </a:extLst>
          </p:cNvPr>
          <p:cNvSpPr>
            <a:spLocks noGrp="1"/>
          </p:cNvSpPr>
          <p:nvPr>
            <p:ph type="body" idx="1"/>
          </p:nvPr>
        </p:nvSpPr>
        <p:spPr/>
        <p:txBody>
          <a:bodyPr/>
          <a:lstStyle/>
          <a:p>
            <a:r>
              <a:rPr lang="en-US" dirty="0"/>
              <a:t>Day 2</a:t>
            </a:r>
          </a:p>
        </p:txBody>
      </p:sp>
    </p:spTree>
    <p:extLst>
      <p:ext uri="{BB962C8B-B14F-4D97-AF65-F5344CB8AC3E}">
        <p14:creationId xmlns:p14="http://schemas.microsoft.com/office/powerpoint/2010/main" val="2341829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81</a:t>
            </a:fld>
            <a:endParaRPr lang="en-US"/>
          </a:p>
        </p:txBody>
      </p:sp>
    </p:spTree>
    <p:extLst>
      <p:ext uri="{BB962C8B-B14F-4D97-AF65-F5344CB8AC3E}">
        <p14:creationId xmlns:p14="http://schemas.microsoft.com/office/powerpoint/2010/main" val="3366760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spTree>
    <p:extLst>
      <p:ext uri="{BB962C8B-B14F-4D97-AF65-F5344CB8AC3E}">
        <p14:creationId xmlns:p14="http://schemas.microsoft.com/office/powerpoint/2010/main" val="11211337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94D415-6511-9349-9D7A-B00D497DFF0B}"/>
              </a:ext>
            </a:extLst>
          </p:cNvPr>
          <p:cNvSpPr/>
          <p:nvPr/>
        </p:nvSpPr>
        <p:spPr>
          <a:xfrm>
            <a:off x="457200" y="4576566"/>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Typically underlying parameters (</a:t>
            </a:r>
            <a:r>
              <a:rPr lang="en-US" dirty="0" err="1">
                <a:solidFill>
                  <a:schemeClr val="accent3"/>
                </a:solidFill>
                <a:latin typeface="Lucida Console" panose="020B0609040504020204" pitchFamily="49" charset="0"/>
              </a:rPr>
              <a:t>params</a:t>
            </a:r>
            <a:r>
              <a:rPr lang="en-US" dirty="0"/>
              <a:t>) are transformed (</a:t>
            </a:r>
            <a:r>
              <a:rPr lang="en-US" dirty="0" err="1">
                <a:solidFill>
                  <a:schemeClr val="accent3"/>
                </a:solidFill>
                <a:latin typeface="Lucida Console" panose="020B0609040504020204" pitchFamily="49" charset="0"/>
              </a:rPr>
              <a:t>tparams</a:t>
            </a:r>
            <a:r>
              <a:rPr lang="en-US" dirty="0"/>
              <a:t>) into more relevant parameters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87</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88</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127000"/>
            <a:ext cx="7616825" cy="1143000"/>
          </a:xfrm>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89</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in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8318500"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dirty="0">
                <a:solidFill>
                  <a:schemeClr val="accent3"/>
                </a:solidFill>
                <a:latin typeface="Lucida Console" panose="020B0609040504020204" pitchFamily="49" charset="0"/>
              </a:rPr>
              <a:t>expand()</a:t>
            </a:r>
            <a:r>
              <a:rPr lang="en-US" sz="1600" baseline="30000" dirty="0">
                <a:latin typeface="Lucida Console" panose="020B0609040504020204" pitchFamily="49" charset="0"/>
              </a:rPr>
              <a:t>1</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
        <p:nvSpPr>
          <p:cNvPr id="7" name="Content Placeholder 2">
            <a:extLst>
              <a:ext uri="{FF2B5EF4-FFF2-40B4-BE49-F238E27FC236}">
                <a16:creationId xmlns:a16="http://schemas.microsoft.com/office/drawing/2014/main" id="{E54338DA-72DD-3F4E-A326-905E7F800923}"/>
              </a:ext>
            </a:extLst>
          </p:cNvPr>
          <p:cNvSpPr txBox="1">
            <a:spLocks/>
          </p:cNvSpPr>
          <p:nvPr/>
        </p:nvSpPr>
        <p:spPr>
          <a:xfrm>
            <a:off x="367759" y="4763360"/>
            <a:ext cx="7616825" cy="25314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i="1" baseline="30000" dirty="0">
                <a:latin typeface="Helvetica" pitchFamily="2" charset="0"/>
              </a:rPr>
              <a:t>1</a:t>
            </a:r>
            <a:r>
              <a:rPr lang="en-US" sz="1200" i="1" dirty="0">
                <a:latin typeface="Helvetica" pitchFamily="2" charset="0"/>
              </a:rPr>
              <a:t>Could also be expanded by time intervals in a time-inhomogeneous model</a:t>
            </a:r>
          </a:p>
        </p:txBody>
      </p:sp>
    </p:spTree>
    <p:extLst>
      <p:ext uri="{BB962C8B-B14F-4D97-AF65-F5344CB8AC3E}">
        <p14:creationId xmlns:p14="http://schemas.microsoft.com/office/powerpoint/2010/main" val="31763329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b="1"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sp>
        <p:nvSpPr>
          <p:cNvPr id="30" name="Rectangle 29">
            <a:extLst>
              <a:ext uri="{FF2B5EF4-FFF2-40B4-BE49-F238E27FC236}">
                <a16:creationId xmlns:a16="http://schemas.microsoft.com/office/drawing/2014/main" id="{3E801143-500F-A549-BF7D-E5480748281E}"/>
              </a:ext>
            </a:extLst>
          </p:cNvPr>
          <p:cNvSpPr/>
          <p:nvPr/>
        </p:nvSpPr>
        <p:spPr>
          <a:xfrm>
            <a:off x="6374533" y="3214732"/>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0" y="3723528"/>
            <a:ext cx="2366103" cy="369332"/>
          </a:xfrm>
          <a:prstGeom prst="rect">
            <a:avLst/>
          </a:prstGeom>
        </p:spPr>
        <p:txBody>
          <a:bodyPr wrap="square">
            <a:spAutoFit/>
          </a:bodyPr>
          <a:lstStyle/>
          <a:p>
            <a:r>
              <a:rPr lang="en-US" sz="900" i="1" dirty="0">
                <a:solidFill>
                  <a:srgbClr val="002060"/>
                </a:solidFill>
                <a:latin typeface="Helvetica"/>
              </a:rPr>
              <a:t>C denotes the “complement”, ensuring that the probabilities in a row sum to 1</a:t>
            </a:r>
            <a:endParaRPr lang="en-US" sz="900" dirty="0">
              <a:solidFill>
                <a:srgbClr val="002060"/>
              </a:solidFill>
            </a:endParaRPr>
          </a:p>
        </p:txBody>
      </p: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4" y="2846681"/>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5" y="3168088"/>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0" y="3553776"/>
            <a:ext cx="488570" cy="35441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3816E86-4F29-9044-8890-42F1F511A7E2}"/>
              </a:ext>
            </a:extLst>
          </p:cNvPr>
          <p:cNvSpPr/>
          <p:nvPr/>
        </p:nvSpPr>
        <p:spPr>
          <a:xfrm>
            <a:off x="4632467" y="2615849"/>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19" y="2638855"/>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EF280E40-B8A8-D64D-9983-6C17CC6D7D49}"/>
              </a:ext>
            </a:extLst>
          </p:cNvPr>
          <p:cNvSpPr/>
          <p:nvPr/>
        </p:nvSpPr>
        <p:spPr>
          <a:xfrm>
            <a:off x="3078478" y="2693001"/>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0" y="2669631"/>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2" y="3780582"/>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18" y="3895998"/>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6" y="4436880"/>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28" y="4413510"/>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2" y="4575778"/>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2" y="4401111"/>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1" y="4414189"/>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3" y="4752747"/>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2" y="4542305"/>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Vectorized over PSA iterations and input data rows</a:t>
            </a:r>
          </a:p>
        </p:txBody>
      </p:sp>
      <p:sp>
        <p:nvSpPr>
          <p:cNvPr id="27" name="Rounded Rectangular Callout 26">
            <a:extLst>
              <a:ext uri="{FF2B5EF4-FFF2-40B4-BE49-F238E27FC236}">
                <a16:creationId xmlns:a16="http://schemas.microsoft.com/office/drawing/2014/main" id="{4C2CD36A-2515-3A41-A441-EB66F697C454}"/>
              </a:ext>
            </a:extLst>
          </p:cNvPr>
          <p:cNvSpPr/>
          <p:nvPr/>
        </p:nvSpPr>
        <p:spPr>
          <a:xfrm>
            <a:off x="6007615" y="2310038"/>
            <a:ext cx="1944667" cy="642875"/>
          </a:xfrm>
          <a:prstGeom prst="wedgeRoundRectCallout">
            <a:avLst>
              <a:gd name="adj1" fmla="val -69766"/>
              <a:gd name="adj2" fmla="val 64488"/>
              <a:gd name="adj3" fmla="val 16667"/>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 b="1" dirty="0" err="1">
                <a:solidFill>
                  <a:schemeClr val="bg1"/>
                </a:solidFill>
              </a:rPr>
              <a:t>tpmatrix</a:t>
            </a:r>
            <a:r>
              <a:rPr lang="en-US" sz="800" b="1" dirty="0">
                <a:solidFill>
                  <a:schemeClr val="bg1"/>
                </a:solidFill>
              </a:rPr>
              <a:t>() </a:t>
            </a:r>
            <a:r>
              <a:rPr lang="en-US" sz="800" dirty="0">
                <a:solidFill>
                  <a:schemeClr val="bg1"/>
                </a:solidFill>
              </a:rPr>
              <a:t>is a powerful function for creating/storing transition probabilities that vary across PSA samples, strategies, subgroups, and time intervals</a:t>
            </a:r>
          </a:p>
        </p:txBody>
      </p:sp>
      <p:sp>
        <p:nvSpPr>
          <p:cNvPr id="6" name="Rectangle 5">
            <a:extLst>
              <a:ext uri="{FF2B5EF4-FFF2-40B4-BE49-F238E27FC236}">
                <a16:creationId xmlns:a16="http://schemas.microsoft.com/office/drawing/2014/main" id="{0E119851-A349-2A4D-978B-BE216FD07387}"/>
              </a:ext>
            </a:extLst>
          </p:cNvPr>
          <p:cNvSpPr/>
          <p:nvPr/>
        </p:nvSpPr>
        <p:spPr>
          <a:xfrm>
            <a:off x="1753306" y="2923833"/>
            <a:ext cx="658368" cy="17997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2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 grpId="0"/>
      <p:bldP spid="23" grpId="0"/>
      <p:bldP spid="8" grpId="0"/>
      <p:bldP spid="19" grpId="0"/>
      <p:bldP spid="44" grpId="0"/>
      <p:bldP spid="46" grpId="0"/>
      <p:bldP spid="72" grpId="0"/>
      <p:bldP spid="27" grpId="0" animBg="1"/>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a:t>
            </a:r>
            <a:r>
              <a:rPr lang="en-US" sz="1500" dirty="0"/>
              <a:t>function </a:t>
            </a:r>
            <a:r>
              <a:rPr lang="en-US" sz="1500" dirty="0" err="1">
                <a:solidFill>
                  <a:schemeClr val="accent3"/>
                </a:solidFill>
                <a:latin typeface="Lucida Console" panose="020B0609040504020204" pitchFamily="49" charset="0"/>
              </a:rPr>
              <a:t>create_CohortDtstm</a:t>
            </a:r>
            <a:r>
              <a:rPr lang="en-US" sz="1500" dirty="0">
                <a:solidFill>
                  <a:schemeClr val="accent3"/>
                </a:solidFill>
                <a:latin typeface="Lucida Console" panose="020B0609040504020204" pitchFamily="49" charset="0"/>
              </a:rPr>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569278"/>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41685"/>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72231"/>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456257"/>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593641" y="2562511"/>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endParaRPr lang="en-US" sz="1100" b="1" dirty="0">
              <a:latin typeface="Lucida Console" panose="020B0609040504020204" pitchFamily="49" charset="0"/>
            </a:endParaRPr>
          </a:p>
        </p:txBody>
      </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Although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
        <p:nvSpPr>
          <p:cNvPr id="12" name="Rectangle 11">
            <a:extLst>
              <a:ext uri="{FF2B5EF4-FFF2-40B4-BE49-F238E27FC236}">
                <a16:creationId xmlns:a16="http://schemas.microsoft.com/office/drawing/2014/main" id="{887C1F9A-5936-8943-8A71-CDCEE3312DEA}"/>
              </a:ext>
            </a:extLst>
          </p:cNvPr>
          <p:cNvSpPr/>
          <p:nvPr/>
        </p:nvSpPr>
        <p:spPr>
          <a:xfrm>
            <a:off x="521937" y="3485637"/>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2.07 (1.05, 3.13)</a:t>
            </a:r>
          </a:p>
          <a:p>
            <a:r>
              <a:rPr lang="en-US" sz="1100" dirty="0">
                <a:latin typeface="Lucida Console" panose="020B0609040504020204" pitchFamily="49" charset="0"/>
              </a:rPr>
              <a:t>2: Incremental costs   257,297 (203,094, 284,985)</a:t>
            </a:r>
          </a:p>
          <a:p>
            <a:r>
              <a:rPr lang="en-US" sz="1100" dirty="0">
                <a:latin typeface="Lucida Console" panose="020B0609040504020204" pitchFamily="49" charset="0"/>
              </a:rPr>
              <a:t>3:   Incremental NMB -153,833 (-210,941, -77,824)</a:t>
            </a:r>
          </a:p>
          <a:p>
            <a:r>
              <a:rPr lang="en-US" sz="1100" dirty="0">
                <a:latin typeface="Lucida Console" panose="020B0609040504020204" pitchFamily="49" charset="0"/>
              </a:rPr>
              <a:t>4:              ICER                      124,342</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38D0EC-C5A3-924D-A21D-60999A73FC8A}"/>
              </a:ext>
            </a:extLst>
          </p:cNvPr>
          <p:cNvPicPr>
            <a:picLocks noChangeAspect="1"/>
          </p:cNvPicPr>
          <p:nvPr/>
        </p:nvPicPr>
        <p:blipFill>
          <a:blip r:embed="rId2"/>
          <a:stretch>
            <a:fillRect/>
          </a:stretch>
        </p:blipFill>
        <p:spPr>
          <a:xfrm>
            <a:off x="3348334" y="0"/>
            <a:ext cx="5795666"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2603147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EDAB40-EF23-774F-9319-398DDD04F275}"/>
              </a:ext>
            </a:extLst>
          </p:cNvPr>
          <p:cNvPicPr>
            <a:picLocks noChangeAspect="1"/>
          </p:cNvPicPr>
          <p:nvPr/>
        </p:nvPicPr>
        <p:blipFill rotWithShape="1">
          <a:blip r:embed="rId2"/>
          <a:srcRect b="15493"/>
          <a:stretch/>
        </p:blipFill>
        <p:spPr>
          <a:xfrm>
            <a:off x="0" y="929122"/>
            <a:ext cx="9144000" cy="4214378"/>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1872067"/>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19438</TotalTime>
  <Words>14484</Words>
  <Application>Microsoft Macintosh PowerPoint</Application>
  <PresentationFormat>On-screen Show (16:9)</PresentationFormat>
  <Paragraphs>2007</Paragraphs>
  <Slides>160</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160</vt:i4>
      </vt:variant>
    </vt:vector>
  </HeadingPairs>
  <TitlesOfParts>
    <vt:vector size="168"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Summary of model types</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output</vt:lpstr>
      <vt:lpstr>Cost-effectiveness output</vt:lpstr>
      <vt:lpstr>Cost-effectiveness output</vt:lpstr>
      <vt:lpstr>Cost-effectiveness plane</vt:lpstr>
      <vt:lpstr>Steps</vt:lpstr>
      <vt:lpstr>Complete R script</vt:lpstr>
      <vt:lpstr>Tutorial</vt:lpstr>
      <vt:lpstr>Exercise 2: Incorporating probabilistic sensitivity analysis</vt:lpstr>
      <vt:lpstr>PowerPoint Presentation</vt:lpstr>
      <vt:lpstr>Cost-effectiveness analysis</vt:lpstr>
      <vt:lpstr>Value of perfect information</vt:lpstr>
      <vt:lpstr>Cost-effectiveness analysis with hesim</vt:lpstr>
      <vt:lpstr>Cost-effectiveness analysis with hesim</vt:lpstr>
      <vt:lpstr>Incremental cost-effectiveness ratio with hesim </vt:lpstr>
      <vt:lpstr>Representing decision uncertainty with hesim </vt:lpstr>
      <vt:lpstr>Complete R script</vt:lpstr>
      <vt:lpstr>Tutorial</vt:lpstr>
      <vt:lpstr>Exercise 3: Cost-effectiveness analysis</vt:lpstr>
      <vt:lpstr>PowerPoint Presentation</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4: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5: Semi-Markov multi-state model</vt:lpstr>
      <vt:lpstr>PowerPoint Presentation</vt:lpstr>
      <vt:lpstr>Partitioned survival model</vt:lpstr>
      <vt:lpstr>Economic models with hesim </vt:lpstr>
      <vt:lpstr>Model setup</vt:lpstr>
      <vt:lpstr>Model setup</vt:lpstr>
      <vt:lpstr>Parameter estimation – Survival models</vt:lpstr>
      <vt:lpstr>Parameters – Utility</vt:lpstr>
      <vt:lpstr>Parameters – Cost</vt:lpstr>
      <vt:lpstr>Simulation – Construct the model Survival models</vt:lpstr>
      <vt:lpstr>Simulation – Construct the model Utility and cost models</vt:lpstr>
      <vt:lpstr>Simulation – Construct the model Combining the disease progression, cost, and utility models</vt:lpstr>
      <vt:lpstr>Simulation - Simulating outcomes Survival curves</vt:lpstr>
      <vt:lpstr>Simulation - Simulating outcomes Health state probabilities</vt:lpstr>
      <vt:lpstr>Simulation - Simulating outcomes QALYs and costs</vt:lpstr>
      <vt:lpstr>Cost-effectiveness analysis</vt:lpstr>
      <vt:lpstr>Steps with hesim </vt:lpstr>
      <vt:lpstr>Complete R script</vt:lpstr>
      <vt:lpstr>Tutorial</vt:lpstr>
      <vt:lpstr>Exercise 6: Partitioned survival model</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Devin Incerti</cp:lastModifiedBy>
  <cp:revision>1377</cp:revision>
  <cp:lastPrinted>2020-10-13T05:30:04Z</cp:lastPrinted>
  <dcterms:created xsi:type="dcterms:W3CDTF">2014-12-05T18:34:48Z</dcterms:created>
  <dcterms:modified xsi:type="dcterms:W3CDTF">2021-08-10T19:27:14Z</dcterms:modified>
  <cp:category/>
</cp:coreProperties>
</file>